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2192000" cy="6858000"/>
  <p:notesSz cx="6858000" cy="12192000"/>
  <p:embeddedFontLst>
    <p:embeddedFont>
      <p:font typeface="MiSans" pitchFamily="34" charset="-122"/>
      <p:regular r:id="rId23"/>
    </p:embeddedFont>
    <p:embeddedFont>
      <p:font typeface="MiSans" pitchFamily="34" charset="-120"/>
      <p:regular r:id="rId24"/>
    </p:embeddedFont>
    <p:embeddedFont>
      <p:font typeface="黑体" panose="02010609060101010101" charset="-122"/>
      <p:regular r:id="rId25"/>
    </p:embeddedFont>
    <p:embeddedFont>
      <p:font typeface="Calibri" panose="020F0502020204030204" charset="0"/>
      <p:regular r:id="rId26"/>
      <p:bold r:id="rId27"/>
      <p:italic r:id="rId28"/>
      <p:boldItalic r:id="rId29"/>
    </p:embeddedFont>
    <p:embeddedFont>
      <p:font typeface="等线" panose="02010600030101010101" charset="-122"/>
      <p:regular r:id="rId30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0" Type="http://schemas.openxmlformats.org/officeDocument/2006/relationships/font" Target="fonts/font8.fntdata"/><Relationship Id="rId3" Type="http://schemas.openxmlformats.org/officeDocument/2006/relationships/slide" Target="slides/slide1.xml"/><Relationship Id="rId29" Type="http://schemas.openxmlformats.org/officeDocument/2006/relationships/font" Target="fonts/font7.fntdata"/><Relationship Id="rId28" Type="http://schemas.openxmlformats.org/officeDocument/2006/relationships/font" Target="fonts/font6.fntdata"/><Relationship Id="rId27" Type="http://schemas.openxmlformats.org/officeDocument/2006/relationships/font" Target="fonts/font5.fntdata"/><Relationship Id="rId26" Type="http://schemas.openxmlformats.org/officeDocument/2006/relationships/font" Target="fonts/font4.fntdata"/><Relationship Id="rId25" Type="http://schemas.openxmlformats.org/officeDocument/2006/relationships/font" Target="fonts/font3.fntdata"/><Relationship Id="rId24" Type="http://schemas.openxmlformats.org/officeDocument/2006/relationships/font" Target="fonts/font2.fntdata"/><Relationship Id="rId23" Type="http://schemas.openxmlformats.org/officeDocument/2006/relationships/font" Target="fonts/font1.fntdata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PTIST_MAST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5" Type="http://schemas.openxmlformats.org/officeDocument/2006/relationships/notesSlide" Target="../notesSlides/notesSlide10.xml"/><Relationship Id="rId14" Type="http://schemas.openxmlformats.org/officeDocument/2006/relationships/slideLayout" Target="../slideLayouts/slideLayout1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-3810" y="0"/>
            <a:ext cx="12186000" cy="6843600"/>
          </a:xfrm>
          <a:prstGeom prst="rect">
            <a:avLst/>
          </a:prstGeom>
          <a:gradFill flip="none" rotWithShape="1">
            <a:gsLst>
              <a:gs pos="0">
                <a:srgbClr val="D5DFDD">
                  <a:alpha val="4000"/>
                </a:srgbClr>
              </a:gs>
              <a:gs pos="57000">
                <a:srgbClr val="D5DFDD">
                  <a:alpha val="4000"/>
                </a:srgbClr>
              </a:gs>
              <a:gs pos="95000">
                <a:srgbClr val="7F9F9A">
                  <a:alpha val="41000"/>
                </a:srgbClr>
              </a:gs>
              <a:gs pos="100000">
                <a:srgbClr val="7F9F9A">
                  <a:alpha val="41000"/>
                </a:srgbClr>
              </a:gs>
            </a:gsLst>
            <a:lin ang="16200000" scaled="1"/>
          </a:gradFill>
        </p:spPr>
      </p:sp>
      <p:pic>
        <p:nvPicPr>
          <p:cNvPr id="3" name="Image 0" descr="https://kimi-img.moonshot.cn/pub/slides/slides_tmpl/image/25-09-04-16:16:05-d2sklhe1bb2p4onbqerg.jpg"/>
          <p:cNvPicPr>
            <a:picLocks noChangeAspect="1"/>
          </p:cNvPicPr>
          <p:nvPr/>
        </p:nvPicPr>
        <p:blipFill>
          <a:blip r:embed="rId1"/>
          <a:srcRect l="10" r="10"/>
          <a:stretch>
            <a:fillRect/>
          </a:stretch>
        </p:blipFill>
        <p:spPr>
          <a:xfrm>
            <a:off x="17145" y="-8255"/>
            <a:ext cx="12165330" cy="6873875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9190990" y="2788285"/>
            <a:ext cx="1080770" cy="1080770"/>
          </a:xfrm>
          <a:prstGeom prst="ellipse">
            <a:avLst/>
          </a:prstGeom>
          <a:solidFill>
            <a:srgbClr val="8BBD1F"/>
          </a:solidFill>
        </p:spPr>
      </p:sp>
      <p:sp>
        <p:nvSpPr>
          <p:cNvPr id="5" name="Shape 2"/>
          <p:cNvSpPr/>
          <p:nvPr/>
        </p:nvSpPr>
        <p:spPr>
          <a:xfrm rot="5400000">
            <a:off x="9494613" y="3189180"/>
            <a:ext cx="240744" cy="279517"/>
          </a:xfrm>
          <a:prstGeom prst="triangle">
            <a:avLst>
              <a:gd name="adj" fmla="val 50000"/>
            </a:avLst>
          </a:prstGeom>
          <a:solidFill>
            <a:srgbClr val="FFFFFF"/>
          </a:solidFill>
        </p:spPr>
      </p:sp>
      <p:sp>
        <p:nvSpPr>
          <p:cNvPr id="6" name="Shape 3"/>
          <p:cNvSpPr/>
          <p:nvPr/>
        </p:nvSpPr>
        <p:spPr>
          <a:xfrm rot="5400000">
            <a:off x="9728210" y="3189180"/>
            <a:ext cx="240744" cy="279517"/>
          </a:xfrm>
          <a:prstGeom prst="triangle">
            <a:avLst>
              <a:gd name="adj" fmla="val 50000"/>
            </a:avLst>
          </a:prstGeom>
          <a:solidFill>
            <a:srgbClr val="FFFFFF"/>
          </a:solidFill>
        </p:spPr>
      </p:sp>
      <p:sp>
        <p:nvSpPr>
          <p:cNvPr id="7" name="Text 4"/>
          <p:cNvSpPr/>
          <p:nvPr/>
        </p:nvSpPr>
        <p:spPr>
          <a:xfrm>
            <a:off x="1188720" y="2021205"/>
            <a:ext cx="6424295" cy="175323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54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阳泉市环境应急专家管理</a:t>
            </a:r>
            <a:r>
              <a:rPr lang="zh-CN" altLang="en-US" sz="54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规范</a:t>
            </a:r>
            <a:r>
              <a:rPr lang="en-US" sz="54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解读</a:t>
            </a:r>
            <a:endParaRPr lang="en-US" sz="1600" dirty="0"/>
          </a:p>
        </p:txBody>
      </p:sp>
      <p:sp>
        <p:nvSpPr>
          <p:cNvPr id="12" name="Shape 9"/>
          <p:cNvSpPr/>
          <p:nvPr/>
        </p:nvSpPr>
        <p:spPr>
          <a:xfrm>
            <a:off x="4343400" y="6002655"/>
            <a:ext cx="3074670" cy="443865"/>
          </a:xfrm>
          <a:prstGeom prst="roundRect">
            <a:avLst>
              <a:gd name="adj" fmla="val 50000"/>
            </a:avLst>
          </a:prstGeom>
          <a:solidFill>
            <a:srgbClr val="8BBD1F"/>
          </a:solidFill>
        </p:spPr>
        <p:txBody>
          <a:bodyPr/>
          <a:p>
            <a:r>
              <a:rPr lang="en-US" altLang="zh-CN"/>
              <a:t>       </a:t>
            </a:r>
            <a:r>
              <a:rPr lang="zh-CN" altLang="en-US"/>
              <a:t>阳泉市生态环境局</a:t>
            </a:r>
            <a:endParaRPr lang="zh-CN" altLang="en-US"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-3471545" y="1610995"/>
            <a:ext cx="7499350" cy="4164330"/>
          </a:xfrm>
          <a:prstGeom prst="roundRect">
            <a:avLst>
              <a:gd name="adj" fmla="val 50000"/>
            </a:avLst>
          </a:prstGeom>
          <a:solidFill>
            <a:srgbClr val="455E0F">
              <a:alpha val="23137"/>
            </a:srgbClr>
          </a:solidFill>
        </p:spPr>
      </p:sp>
      <p:pic>
        <p:nvPicPr>
          <p:cNvPr id="3" name="Image 0" descr="https://kimi-img.moonshot.cn/pub/slides/slides_tmpl/image/25-09-04-16:16:14-d2skljm1bb2p4onbqfag.png"/>
          <p:cNvPicPr>
            <a:picLocks noChangeAspect="1"/>
          </p:cNvPicPr>
          <p:nvPr/>
        </p:nvPicPr>
        <p:blipFill>
          <a:blip r:embed="rId1"/>
          <a:srcRect l="5" r="5"/>
          <a:stretch>
            <a:fillRect/>
          </a:stretch>
        </p:blipFill>
        <p:spPr>
          <a:xfrm>
            <a:off x="-3074352" y="1831658"/>
            <a:ext cx="6704965" cy="3723005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-3773170" y="1443355"/>
            <a:ext cx="8102600" cy="4499610"/>
          </a:xfrm>
          <a:prstGeom prst="roundRect">
            <a:avLst>
              <a:gd name="adj" fmla="val 50000"/>
            </a:avLst>
          </a:prstGeom>
          <a:solidFill>
            <a:srgbClr val="000000">
              <a:alpha val="0"/>
            </a:srgbClr>
          </a:solidFill>
          <a:ln w="19050">
            <a:gradFill flip="none" rotWithShape="1">
              <a:gsLst>
                <a:gs pos="0">
                  <a:srgbClr val="3A4F4B"/>
                </a:gs>
                <a:gs pos="50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10800000" scaled="1"/>
            </a:gradFill>
            <a:prstDash val="solid"/>
          </a:ln>
        </p:spPr>
      </p:sp>
      <p:sp>
        <p:nvSpPr>
          <p:cNvPr id="5" name="Shape 2"/>
          <p:cNvSpPr/>
          <p:nvPr>
            <p:custDataLst>
              <p:tags r:id="rId2"/>
            </p:custDataLst>
          </p:nvPr>
        </p:nvSpPr>
        <p:spPr>
          <a:xfrm>
            <a:off x="2808605" y="1239520"/>
            <a:ext cx="652145" cy="663575"/>
          </a:xfrm>
          <a:prstGeom prst="ellipse">
            <a:avLst/>
          </a:prstGeom>
          <a:solidFill>
            <a:srgbClr val="2B3B38"/>
          </a:solidFill>
        </p:spPr>
      </p:sp>
      <p:sp>
        <p:nvSpPr>
          <p:cNvPr id="6" name="Shape 3"/>
          <p:cNvSpPr/>
          <p:nvPr>
            <p:custDataLst>
              <p:tags r:id="rId3"/>
            </p:custDataLst>
          </p:nvPr>
        </p:nvSpPr>
        <p:spPr>
          <a:xfrm>
            <a:off x="4010025" y="3220720"/>
            <a:ext cx="652145" cy="663575"/>
          </a:xfrm>
          <a:prstGeom prst="ellipse">
            <a:avLst/>
          </a:prstGeom>
          <a:solidFill>
            <a:srgbClr val="2B3B38"/>
          </a:solidFill>
        </p:spPr>
      </p:sp>
      <p:sp>
        <p:nvSpPr>
          <p:cNvPr id="7" name="Shape 4"/>
          <p:cNvSpPr/>
          <p:nvPr>
            <p:custDataLst>
              <p:tags r:id="rId4"/>
            </p:custDataLst>
          </p:nvPr>
        </p:nvSpPr>
        <p:spPr>
          <a:xfrm>
            <a:off x="3161030" y="5215890"/>
            <a:ext cx="652145" cy="663575"/>
          </a:xfrm>
          <a:prstGeom prst="ellipse">
            <a:avLst/>
          </a:prstGeom>
          <a:solidFill>
            <a:srgbClr val="2B3B38"/>
          </a:solidFill>
        </p:spPr>
      </p:sp>
      <p:sp>
        <p:nvSpPr>
          <p:cNvPr id="8" name="Shape 5"/>
          <p:cNvSpPr/>
          <p:nvPr/>
        </p:nvSpPr>
        <p:spPr>
          <a:xfrm rot="5400000">
            <a:off x="467360" y="410210"/>
            <a:ext cx="330200" cy="330200"/>
          </a:xfrm>
          <a:prstGeom prst="triangle">
            <a:avLst>
              <a:gd name="adj" fmla="val 50000"/>
            </a:avLst>
          </a:prstGeom>
          <a:solidFill>
            <a:srgbClr val="3A4F4B"/>
          </a:solidFill>
        </p:spPr>
      </p:sp>
      <p:sp>
        <p:nvSpPr>
          <p:cNvPr id="9" name="Shape 6"/>
          <p:cNvSpPr/>
          <p:nvPr/>
        </p:nvSpPr>
        <p:spPr>
          <a:xfrm rot="5400000">
            <a:off x="594360" y="537210"/>
            <a:ext cx="330200" cy="330200"/>
          </a:xfrm>
          <a:prstGeom prst="triangle">
            <a:avLst>
              <a:gd name="adj" fmla="val 50000"/>
            </a:avLst>
          </a:prstGeom>
          <a:solidFill>
            <a:srgbClr val="8BBD1F"/>
          </a:solidFill>
        </p:spPr>
      </p:sp>
      <p:sp>
        <p:nvSpPr>
          <p:cNvPr id="10" name="Text 7"/>
          <p:cNvSpPr/>
          <p:nvPr/>
        </p:nvSpPr>
        <p:spPr>
          <a:xfrm>
            <a:off x="1223645" y="410210"/>
            <a:ext cx="10782935" cy="52197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28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专家使用与管理</a:t>
            </a:r>
            <a:endParaRPr lang="en-US" sz="1600" dirty="0"/>
          </a:p>
        </p:txBody>
      </p:sp>
      <p:sp>
        <p:nvSpPr>
          <p:cNvPr id="11" name="Text 8"/>
          <p:cNvSpPr/>
          <p:nvPr>
            <p:custDataLst>
              <p:tags r:id="rId5"/>
            </p:custDataLst>
          </p:nvPr>
        </p:nvSpPr>
        <p:spPr>
          <a:xfrm>
            <a:off x="2846705" y="1313815"/>
            <a:ext cx="591820" cy="52197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01</a:t>
            </a:r>
            <a:endParaRPr lang="en-US" sz="1600" dirty="0"/>
          </a:p>
        </p:txBody>
      </p:sp>
      <p:sp>
        <p:nvSpPr>
          <p:cNvPr id="12" name="Text 9"/>
          <p:cNvSpPr/>
          <p:nvPr>
            <p:custDataLst>
              <p:tags r:id="rId6"/>
            </p:custDataLst>
          </p:nvPr>
        </p:nvSpPr>
        <p:spPr>
          <a:xfrm>
            <a:off x="4210685" y="1246505"/>
            <a:ext cx="6838950" cy="4603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使用原则</a:t>
            </a:r>
            <a:endParaRPr lang="en-US" sz="2400" dirty="0"/>
          </a:p>
        </p:txBody>
      </p:sp>
      <p:sp>
        <p:nvSpPr>
          <p:cNvPr id="13" name="Text 10"/>
          <p:cNvSpPr/>
          <p:nvPr>
            <p:custDataLst>
              <p:tags r:id="rId7"/>
            </p:custDataLst>
          </p:nvPr>
        </p:nvSpPr>
        <p:spPr>
          <a:xfrm>
            <a:off x="4210685" y="1703070"/>
            <a:ext cx="6838950" cy="89154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>
                <a:solidFill>
                  <a:srgbClr val="2B2F36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优先从市专家库中选用专家</a:t>
            </a:r>
            <a:r>
              <a:rPr lang="zh-CN" altLang="en-US" sz="2000" dirty="0">
                <a:solidFill>
                  <a:srgbClr val="2B2F36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（上级另有规定的除外）</a:t>
            </a:r>
            <a:r>
              <a:rPr lang="en-US" sz="2000" dirty="0">
                <a:solidFill>
                  <a:srgbClr val="2B2F36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，确保专家的专业性和权威性，为环境应急工作提供有力支持。</a:t>
            </a:r>
            <a:endParaRPr lang="en-US" sz="2000" dirty="0"/>
          </a:p>
        </p:txBody>
      </p:sp>
      <p:sp>
        <p:nvSpPr>
          <p:cNvPr id="14" name="Text 11"/>
          <p:cNvSpPr/>
          <p:nvPr>
            <p:custDataLst>
              <p:tags r:id="rId8"/>
            </p:custDataLst>
          </p:nvPr>
        </p:nvSpPr>
        <p:spPr>
          <a:xfrm>
            <a:off x="4027170" y="3285490"/>
            <a:ext cx="642620" cy="52197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02</a:t>
            </a:r>
            <a:endParaRPr lang="en-US" sz="1600" dirty="0"/>
          </a:p>
        </p:txBody>
      </p:sp>
      <p:sp>
        <p:nvSpPr>
          <p:cNvPr id="15" name="Text 12"/>
          <p:cNvSpPr/>
          <p:nvPr>
            <p:custDataLst>
              <p:tags r:id="rId9"/>
            </p:custDataLst>
          </p:nvPr>
        </p:nvSpPr>
        <p:spPr>
          <a:xfrm>
            <a:off x="4859020" y="3302000"/>
            <a:ext cx="6838950" cy="4603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费用报销</a:t>
            </a:r>
            <a:endParaRPr lang="en-US" sz="2400" dirty="0"/>
          </a:p>
        </p:txBody>
      </p:sp>
      <p:sp>
        <p:nvSpPr>
          <p:cNvPr id="16" name="Text 13"/>
          <p:cNvSpPr/>
          <p:nvPr>
            <p:custDataLst>
              <p:tags r:id="rId10"/>
            </p:custDataLst>
          </p:nvPr>
        </p:nvSpPr>
        <p:spPr>
          <a:xfrm>
            <a:off x="4859020" y="3758565"/>
            <a:ext cx="6838950" cy="89154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>
                <a:solidFill>
                  <a:srgbClr val="2B2F36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专家</a:t>
            </a:r>
            <a:r>
              <a:rPr lang="zh-CN" altLang="en-US" sz="2000" dirty="0">
                <a:solidFill>
                  <a:srgbClr val="2B2F36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执行任务</a:t>
            </a:r>
            <a:r>
              <a:rPr lang="en-US" sz="2000" dirty="0">
                <a:solidFill>
                  <a:srgbClr val="2B2F36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产生的费用由指派</a:t>
            </a:r>
            <a:r>
              <a:rPr lang="zh-CN" altLang="en-US" sz="2000" dirty="0">
                <a:solidFill>
                  <a:srgbClr val="2B2F36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或聘请单位</a:t>
            </a:r>
            <a:r>
              <a:rPr lang="en-US" sz="2000" dirty="0">
                <a:solidFill>
                  <a:srgbClr val="2B2F36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负责报销，保障专家的合法权益。</a:t>
            </a:r>
            <a:endParaRPr lang="en-US" sz="2000" dirty="0"/>
          </a:p>
        </p:txBody>
      </p:sp>
      <p:sp>
        <p:nvSpPr>
          <p:cNvPr id="17" name="Text 14"/>
          <p:cNvSpPr/>
          <p:nvPr>
            <p:custDataLst>
              <p:tags r:id="rId11"/>
            </p:custDataLst>
          </p:nvPr>
        </p:nvSpPr>
        <p:spPr>
          <a:xfrm>
            <a:off x="3167380" y="5291455"/>
            <a:ext cx="667385" cy="52197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03</a:t>
            </a:r>
            <a:endParaRPr lang="en-US" sz="1600" dirty="0"/>
          </a:p>
        </p:txBody>
      </p:sp>
      <p:sp>
        <p:nvSpPr>
          <p:cNvPr id="18" name="Text 15"/>
          <p:cNvSpPr/>
          <p:nvPr>
            <p:custDataLst>
              <p:tags r:id="rId12"/>
            </p:custDataLst>
          </p:nvPr>
        </p:nvSpPr>
        <p:spPr>
          <a:xfrm>
            <a:off x="4027170" y="5089525"/>
            <a:ext cx="6838950" cy="4603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档案管理</a:t>
            </a:r>
            <a:endParaRPr lang="en-US" sz="2400" dirty="0"/>
          </a:p>
        </p:txBody>
      </p:sp>
      <p:sp>
        <p:nvSpPr>
          <p:cNvPr id="19" name="Text 16"/>
          <p:cNvSpPr/>
          <p:nvPr>
            <p:custDataLst>
              <p:tags r:id="rId13"/>
            </p:custDataLst>
          </p:nvPr>
        </p:nvSpPr>
        <p:spPr>
          <a:xfrm>
            <a:off x="4027170" y="5546725"/>
            <a:ext cx="6839585" cy="89154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>
                <a:solidFill>
                  <a:srgbClr val="2B2F36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建立专家档案，对专家的基本信息、工作表现等进行动态管理，为专家的考核和续聘提供依据。</a:t>
            </a:r>
            <a:endParaRPr lang="en-US" sz="2000" dirty="0"/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73100" y="1685290"/>
            <a:ext cx="4088765" cy="31534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99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04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4806315" y="2385695"/>
            <a:ext cx="6424295" cy="175323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54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动态管理与退出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1550035"/>
            <a:ext cx="12207240" cy="3992880"/>
          </a:xfrm>
          <a:prstGeom prst="rect">
            <a:avLst/>
          </a:prstGeom>
          <a:solidFill>
            <a:srgbClr val="3A4F4B"/>
          </a:solidFill>
        </p:spPr>
      </p:sp>
      <p:sp>
        <p:nvSpPr>
          <p:cNvPr id="3" name="Shape 1"/>
          <p:cNvSpPr/>
          <p:nvPr/>
        </p:nvSpPr>
        <p:spPr>
          <a:xfrm rot="5400000">
            <a:off x="467360" y="410210"/>
            <a:ext cx="330200" cy="330200"/>
          </a:xfrm>
          <a:prstGeom prst="triangle">
            <a:avLst>
              <a:gd name="adj" fmla="val 50000"/>
            </a:avLst>
          </a:prstGeom>
          <a:solidFill>
            <a:srgbClr val="3A4F4B"/>
          </a:solidFill>
        </p:spPr>
      </p:sp>
      <p:sp>
        <p:nvSpPr>
          <p:cNvPr id="4" name="Shape 2"/>
          <p:cNvSpPr/>
          <p:nvPr/>
        </p:nvSpPr>
        <p:spPr>
          <a:xfrm rot="5400000">
            <a:off x="594360" y="537210"/>
            <a:ext cx="330200" cy="330200"/>
          </a:xfrm>
          <a:prstGeom prst="triangle">
            <a:avLst>
              <a:gd name="adj" fmla="val 50000"/>
            </a:avLst>
          </a:prstGeom>
          <a:solidFill>
            <a:srgbClr val="8BBD1F"/>
          </a:solidFill>
        </p:spPr>
      </p:sp>
      <p:sp>
        <p:nvSpPr>
          <p:cNvPr id="5" name="Text 3"/>
          <p:cNvSpPr/>
          <p:nvPr/>
        </p:nvSpPr>
        <p:spPr>
          <a:xfrm>
            <a:off x="1090930" y="408940"/>
            <a:ext cx="10782935" cy="52197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28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退出机制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638810" y="6362065"/>
            <a:ext cx="215900" cy="215900"/>
          </a:xfrm>
          <a:prstGeom prst="roundRect">
            <a:avLst>
              <a:gd name="adj" fmla="val 50000"/>
            </a:avLst>
          </a:prstGeom>
          <a:solidFill>
            <a:srgbClr val="8BBD1F"/>
          </a:solidFill>
        </p:spPr>
      </p:sp>
      <p:sp>
        <p:nvSpPr>
          <p:cNvPr id="7" name="Shape 5"/>
          <p:cNvSpPr/>
          <p:nvPr/>
        </p:nvSpPr>
        <p:spPr>
          <a:xfrm>
            <a:off x="765810" y="6362065"/>
            <a:ext cx="215900" cy="215900"/>
          </a:xfrm>
          <a:prstGeom prst="roundRect">
            <a:avLst>
              <a:gd name="adj" fmla="val 50000"/>
            </a:avLst>
          </a:prstGeom>
          <a:solidFill>
            <a:srgbClr val="000000">
              <a:alpha val="0"/>
            </a:srgbClr>
          </a:solidFill>
          <a:ln w="19050">
            <a:solidFill>
              <a:srgbClr val="8BBD1F"/>
            </a:solidFill>
            <a:prstDash val="solid"/>
          </a:ln>
        </p:spPr>
      </p:sp>
      <p:pic>
        <p:nvPicPr>
          <p:cNvPr id="8" name="Image 0" descr="https://kimi-img.moonshot.cn/pub/slides/slides_tmpl/image/25-09-04-16:16:09-d2sklie1bb2p4onbqf20.png"/>
          <p:cNvPicPr>
            <a:picLocks noChangeAspect="1"/>
          </p:cNvPicPr>
          <p:nvPr/>
        </p:nvPicPr>
        <p:blipFill>
          <a:blip r:embed="rId1"/>
          <a:srcRect l="31" r="31"/>
          <a:stretch>
            <a:fillRect/>
          </a:stretch>
        </p:blipFill>
        <p:spPr>
          <a:xfrm>
            <a:off x="4986020" y="1550035"/>
            <a:ext cx="7207250" cy="3992245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537845" y="2000885"/>
            <a:ext cx="4039870" cy="4603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24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退出情形</a:t>
            </a:r>
            <a:endParaRPr lang="en-US" sz="2400" b="1" dirty="0">
              <a:solidFill>
                <a:srgbClr val="FFFFFF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537845" y="2895600"/>
            <a:ext cx="4038600" cy="209169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专家若存在履职不力、违规违纪、泄露秘密、收受不当利益等行为，或主动申请退出，将取消其资格，移出专家库，以维护专家队伍的纯洁性和公信力。</a:t>
            </a:r>
            <a:endParaRPr lang="en-US" sz="2000" dirty="0"/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73100" y="1685290"/>
            <a:ext cx="4088765" cy="31534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99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05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4806315" y="2385695"/>
            <a:ext cx="6424295" cy="175323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54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制度创新与实施意义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4-16:16:14-d2skljm1bb2p4onbqfcg.png"/>
          <p:cNvPicPr>
            <a:picLocks noChangeAspect="1"/>
          </p:cNvPicPr>
          <p:nvPr/>
        </p:nvPicPr>
        <p:blipFill>
          <a:blip r:embed="rId1"/>
          <a:srcRect l="20" r="20"/>
          <a:stretch>
            <a:fillRect/>
          </a:stretch>
        </p:blipFill>
        <p:spPr>
          <a:xfrm>
            <a:off x="630555" y="1304290"/>
            <a:ext cx="3889375" cy="476123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3981450" y="5556885"/>
            <a:ext cx="668020" cy="727075"/>
          </a:xfrm>
          <a:prstGeom prst="roundRect">
            <a:avLst>
              <a:gd name="adj" fmla="val 10513"/>
            </a:avLst>
          </a:prstGeom>
          <a:solidFill>
            <a:srgbClr val="455E0F"/>
          </a:solidFill>
        </p:spPr>
      </p:sp>
      <p:sp>
        <p:nvSpPr>
          <p:cNvPr id="4" name="Shape 1"/>
          <p:cNvSpPr/>
          <p:nvPr/>
        </p:nvSpPr>
        <p:spPr>
          <a:xfrm>
            <a:off x="4873625" y="3169920"/>
            <a:ext cx="3194685" cy="2960370"/>
          </a:xfrm>
          <a:prstGeom prst="roundRect">
            <a:avLst>
              <a:gd name="adj" fmla="val 10513"/>
            </a:avLst>
          </a:prstGeom>
          <a:solidFill>
            <a:srgbClr val="FFFFFF"/>
          </a:solidFill>
          <a:ln w="12700">
            <a:solidFill>
              <a:srgbClr val="455E0F"/>
            </a:solidFill>
            <a:prstDash val="solid"/>
          </a:ln>
          <a:effectLst>
            <a:outerShdw blurRad="50800" dist="38100" dir="2700000" algn="bl" rotWithShape="0">
              <a:srgbClr val="000000">
                <a:alpha val="40000"/>
              </a:srgbClr>
            </a:outerShdw>
          </a:effectLst>
        </p:spPr>
      </p:sp>
      <p:sp>
        <p:nvSpPr>
          <p:cNvPr id="5" name="Shape 2"/>
          <p:cNvSpPr/>
          <p:nvPr/>
        </p:nvSpPr>
        <p:spPr>
          <a:xfrm>
            <a:off x="8293100" y="3131185"/>
            <a:ext cx="3300730" cy="3005455"/>
          </a:xfrm>
          <a:prstGeom prst="roundRect">
            <a:avLst>
              <a:gd name="adj" fmla="val 10513"/>
            </a:avLst>
          </a:prstGeom>
          <a:solidFill>
            <a:srgbClr val="FFFFFF"/>
          </a:solidFill>
          <a:ln w="12700">
            <a:solidFill>
              <a:srgbClr val="455E0F"/>
            </a:solidFill>
            <a:prstDash val="solid"/>
          </a:ln>
          <a:effectLst>
            <a:outerShdw blurRad="50800" dist="38100" dir="2700000" algn="bl" rotWithShape="0">
              <a:srgbClr val="000000">
                <a:alpha val="40000"/>
              </a:srgbClr>
            </a:outerShdw>
          </a:effectLst>
        </p:spPr>
      </p:sp>
      <p:sp>
        <p:nvSpPr>
          <p:cNvPr id="6" name="Shape 3"/>
          <p:cNvSpPr/>
          <p:nvPr/>
        </p:nvSpPr>
        <p:spPr>
          <a:xfrm rot="16200000">
            <a:off x="7311390" y="-882650"/>
            <a:ext cx="199390" cy="516699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BEE66A"/>
              </a:gs>
              <a:gs pos="28000">
                <a:srgbClr val="BEE66A"/>
              </a:gs>
              <a:gs pos="100000">
                <a:srgbClr val="617400"/>
              </a:gs>
            </a:gsLst>
            <a:lin ang="16200000" scaled="1"/>
          </a:gradFill>
        </p:spPr>
      </p:sp>
      <p:sp>
        <p:nvSpPr>
          <p:cNvPr id="7" name="Text 4"/>
          <p:cNvSpPr/>
          <p:nvPr/>
        </p:nvSpPr>
        <p:spPr>
          <a:xfrm>
            <a:off x="2032000" y="1793240"/>
            <a:ext cx="4064000" cy="36830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 </a:t>
            </a:r>
            <a:endParaRPr lang="en-US" sz="1600" dirty="0"/>
          </a:p>
        </p:txBody>
      </p:sp>
      <p:sp>
        <p:nvSpPr>
          <p:cNvPr id="8" name="Shape 5"/>
          <p:cNvSpPr/>
          <p:nvPr/>
        </p:nvSpPr>
        <p:spPr>
          <a:xfrm rot="5400000">
            <a:off x="467360" y="218440"/>
            <a:ext cx="330200" cy="330200"/>
          </a:xfrm>
          <a:prstGeom prst="triangle">
            <a:avLst>
              <a:gd name="adj" fmla="val 50000"/>
            </a:avLst>
          </a:prstGeom>
          <a:solidFill>
            <a:srgbClr val="3A4F4B"/>
          </a:solidFill>
        </p:spPr>
      </p:sp>
      <p:sp>
        <p:nvSpPr>
          <p:cNvPr id="9" name="Shape 6"/>
          <p:cNvSpPr/>
          <p:nvPr/>
        </p:nvSpPr>
        <p:spPr>
          <a:xfrm rot="5400000">
            <a:off x="594360" y="345440"/>
            <a:ext cx="330200" cy="330200"/>
          </a:xfrm>
          <a:prstGeom prst="triangle">
            <a:avLst>
              <a:gd name="adj" fmla="val 50000"/>
            </a:avLst>
          </a:prstGeom>
          <a:solidFill>
            <a:srgbClr val="8BBD1F"/>
          </a:solidFill>
        </p:spPr>
      </p:sp>
      <p:sp>
        <p:nvSpPr>
          <p:cNvPr id="10" name="Text 7"/>
          <p:cNvSpPr/>
          <p:nvPr/>
        </p:nvSpPr>
        <p:spPr>
          <a:xfrm>
            <a:off x="1223645" y="218440"/>
            <a:ext cx="10782935" cy="52197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28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重点机制说明</a:t>
            </a:r>
            <a:endParaRPr lang="en-US" sz="1600" dirty="0"/>
          </a:p>
        </p:txBody>
      </p:sp>
      <p:sp>
        <p:nvSpPr>
          <p:cNvPr id="11" name="Text 8"/>
          <p:cNvSpPr/>
          <p:nvPr/>
        </p:nvSpPr>
        <p:spPr>
          <a:xfrm>
            <a:off x="4802505" y="1123315"/>
            <a:ext cx="4551045" cy="4603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2400" b="1" dirty="0">
                <a:solidFill>
                  <a:srgbClr val="6174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动态管理机制</a:t>
            </a:r>
            <a:endParaRPr lang="en-US" sz="1600" dirty="0"/>
          </a:p>
        </p:txBody>
      </p:sp>
      <p:sp>
        <p:nvSpPr>
          <p:cNvPr id="12" name="Text 9"/>
          <p:cNvSpPr/>
          <p:nvPr/>
        </p:nvSpPr>
        <p:spPr>
          <a:xfrm>
            <a:off x="4802505" y="1839595"/>
            <a:ext cx="6647815" cy="129159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>
                <a:solidFill>
                  <a:srgbClr val="2B2F36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每三年对专家库进行一次调整，同时根据实际需要适时增补，确保专家库始终保持最新、最专业的状态，适应环境应急工作的不断变化。</a:t>
            </a:r>
            <a:endParaRPr lang="en-US" sz="2000" dirty="0"/>
          </a:p>
        </p:txBody>
      </p:sp>
      <p:sp>
        <p:nvSpPr>
          <p:cNvPr id="13" name="Text 10"/>
          <p:cNvSpPr/>
          <p:nvPr/>
        </p:nvSpPr>
        <p:spPr>
          <a:xfrm>
            <a:off x="5034915" y="3462973"/>
            <a:ext cx="3100705" cy="312420"/>
          </a:xfrm>
          <a:prstGeom prst="rect">
            <a:avLst/>
          </a:prstGeom>
          <a:noFill/>
        </p:spPr>
        <p:txBody>
          <a:bodyPr wrap="square" lIns="0" tIns="0" rIns="0" bIns="35941" rtlCol="0" anchor="ctr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监督与退出机制</a:t>
            </a:r>
            <a:endParaRPr lang="en-US" dirty="0"/>
          </a:p>
        </p:txBody>
      </p:sp>
      <p:sp>
        <p:nvSpPr>
          <p:cNvPr id="14" name="Text 11"/>
          <p:cNvSpPr/>
          <p:nvPr/>
        </p:nvSpPr>
        <p:spPr>
          <a:xfrm>
            <a:off x="5034915" y="4047490"/>
            <a:ext cx="2872740" cy="22396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1600" dirty="0">
                <a:solidFill>
                  <a:srgbClr val="2B2F36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建立年度报告、重大事项报备、履职评价等制度，对专家的工作情况进行全面监督。一旦发现专家存在不符合要求的行为，及时启动退出机制，保障专家队伍的质量。</a:t>
            </a:r>
            <a:endParaRPr lang="en-US" sz="1600" dirty="0"/>
          </a:p>
          <a:p>
            <a:pPr algn="just">
              <a:lnSpc>
                <a:spcPct val="130000"/>
              </a:lnSpc>
            </a:pPr>
            <a:endParaRPr lang="en-US" sz="1600" dirty="0"/>
          </a:p>
        </p:txBody>
      </p:sp>
      <p:sp>
        <p:nvSpPr>
          <p:cNvPr id="15" name="Text 12"/>
          <p:cNvSpPr/>
          <p:nvPr/>
        </p:nvSpPr>
        <p:spPr>
          <a:xfrm>
            <a:off x="8422005" y="3417253"/>
            <a:ext cx="3100705" cy="342900"/>
          </a:xfrm>
          <a:prstGeom prst="rect">
            <a:avLst/>
          </a:prstGeom>
          <a:noFill/>
        </p:spPr>
        <p:txBody>
          <a:bodyPr wrap="square" lIns="0" tIns="0" rIns="0" bIns="35941" rtlCol="0" anchor="ctr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20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资源共享机制</a:t>
            </a:r>
            <a:endParaRPr lang="en-US" sz="2000" b="1" dirty="0">
              <a:solidFill>
                <a:srgbClr val="000000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8422005" y="4047490"/>
            <a:ext cx="2872740" cy="15995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1600" dirty="0">
                <a:solidFill>
                  <a:srgbClr val="2B2F36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在重大环境应急工作中，可邀请省级及以上专家参与，实现专家资源的共享，借助更广泛的专业力量提升应急处置水平。</a:t>
            </a:r>
            <a:endParaRPr lang="en-US" sz="1600" dirty="0"/>
          </a:p>
          <a:p>
            <a:pPr algn="just">
              <a:lnSpc>
                <a:spcPct val="130000"/>
              </a:lnSpc>
            </a:pP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6325235"/>
            <a:ext cx="12190730" cy="534035"/>
          </a:xfrm>
          <a:prstGeom prst="rect">
            <a:avLst/>
          </a:prstGeom>
          <a:solidFill>
            <a:srgbClr val="2B3B38"/>
          </a:solidFill>
        </p:spPr>
      </p:sp>
      <p:sp>
        <p:nvSpPr>
          <p:cNvPr id="3" name="Shape 1"/>
          <p:cNvSpPr/>
          <p:nvPr/>
        </p:nvSpPr>
        <p:spPr>
          <a:xfrm rot="5400000">
            <a:off x="467360" y="410210"/>
            <a:ext cx="330200" cy="330200"/>
          </a:xfrm>
          <a:prstGeom prst="triangle">
            <a:avLst>
              <a:gd name="adj" fmla="val 50000"/>
            </a:avLst>
          </a:prstGeom>
          <a:solidFill>
            <a:srgbClr val="3A4F4B"/>
          </a:solidFill>
        </p:spPr>
      </p:sp>
      <p:sp>
        <p:nvSpPr>
          <p:cNvPr id="4" name="Shape 2"/>
          <p:cNvSpPr/>
          <p:nvPr/>
        </p:nvSpPr>
        <p:spPr>
          <a:xfrm rot="5400000">
            <a:off x="594360" y="537210"/>
            <a:ext cx="330200" cy="330200"/>
          </a:xfrm>
          <a:prstGeom prst="triangle">
            <a:avLst>
              <a:gd name="adj" fmla="val 50000"/>
            </a:avLst>
          </a:prstGeom>
          <a:solidFill>
            <a:srgbClr val="8BBD1F"/>
          </a:solidFill>
        </p:spPr>
      </p:sp>
      <p:sp>
        <p:nvSpPr>
          <p:cNvPr id="5" name="Text 3"/>
          <p:cNvSpPr/>
          <p:nvPr/>
        </p:nvSpPr>
        <p:spPr>
          <a:xfrm>
            <a:off x="1223645" y="410210"/>
            <a:ext cx="10782935" cy="52197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28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实施意义</a:t>
            </a:r>
            <a:endParaRPr lang="en-US" sz="1600" dirty="0"/>
          </a:p>
        </p:txBody>
      </p:sp>
      <p:pic>
        <p:nvPicPr>
          <p:cNvPr id="6" name="Image 0" descr="https://kimi-img.moonshot.cn/pub/slides/slides_tmpl/image/25-09-04-16:16:13-d2sklje1bb2p4onbqf9g.png"/>
          <p:cNvPicPr>
            <a:picLocks noChangeAspect="1"/>
          </p:cNvPicPr>
          <p:nvPr/>
        </p:nvPicPr>
        <p:blipFill>
          <a:blip r:embed="rId1"/>
          <a:srcRect l="31" r="31"/>
          <a:stretch>
            <a:fillRect/>
          </a:stretch>
        </p:blipFill>
        <p:spPr>
          <a:xfrm>
            <a:off x="594360" y="1397000"/>
            <a:ext cx="3088640" cy="4606290"/>
          </a:xfrm>
          <a:prstGeom prst="rect">
            <a:avLst/>
          </a:prstGeom>
        </p:spPr>
      </p:pic>
      <p:sp>
        <p:nvSpPr>
          <p:cNvPr id="7" name="Shape 4"/>
          <p:cNvSpPr/>
          <p:nvPr>
            <p:custDataLst>
              <p:tags r:id="rId2"/>
            </p:custDataLst>
          </p:nvPr>
        </p:nvSpPr>
        <p:spPr>
          <a:xfrm>
            <a:off x="3831590" y="1413510"/>
            <a:ext cx="8031480" cy="4602480"/>
          </a:xfrm>
          <a:prstGeom prst="rect">
            <a:avLst/>
          </a:prstGeom>
          <a:solidFill>
            <a:srgbClr val="000000">
              <a:alpha val="0"/>
            </a:srgbClr>
          </a:solidFill>
          <a:ln w="19050">
            <a:solidFill>
              <a:srgbClr val="3A4F4B"/>
            </a:solidFill>
            <a:prstDash val="solid"/>
          </a:ln>
        </p:spPr>
        <p:txBody>
          <a:bodyPr/>
          <a:p>
            <a:r>
              <a:rPr lang="zh-CN" altLang="en-US" sz="2800">
                <a:latin typeface="黑体" panose="02010609060101010101" charset="-122"/>
                <a:ea typeface="黑体" panose="02010609060101010101" charset="-122"/>
              </a:rPr>
              <a:t>意义一：</a:t>
            </a:r>
            <a:endParaRPr lang="zh-CN" altLang="en-US" sz="2800"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/>
          </a:p>
          <a:p>
            <a:r>
              <a:rPr lang="zh-CN" altLang="en-US" sz="2400"/>
              <a:t>进一步提升阳泉市环境应急管理的专业水平和响应效率，为科学应对突发环境事件、保障生态环境安全提供有力的人才支撑和制度保障。</a:t>
            </a:r>
            <a:endParaRPr lang="zh-CN" altLang="en-US" sz="2400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 sz="2800" b="1"/>
              <a:t>意义二：</a:t>
            </a:r>
            <a:endParaRPr lang="zh-CN" altLang="en-US" sz="2800" b="1"/>
          </a:p>
          <a:p>
            <a:endParaRPr lang="zh-CN" altLang="en-US">
              <a:sym typeface="+mn-ea"/>
            </a:endParaRPr>
          </a:p>
          <a:p>
            <a:r>
              <a:rPr lang="zh-CN" altLang="en-US" sz="2400">
                <a:sym typeface="+mn-ea"/>
              </a:rPr>
              <a:t>规范专家遴选、使用与管理，激发专家参与环境应急工作的积极性，推动全市环境应急能力建设向更高水平发展。</a:t>
            </a:r>
            <a:endParaRPr lang="zh-CN" altLang="en-US" sz="2400"/>
          </a:p>
          <a:p>
            <a:endParaRPr lang="zh-CN" altLang="en-US" sz="2400"/>
          </a:p>
        </p:txBody>
      </p:sp>
      <p:sp>
        <p:nvSpPr>
          <p:cNvPr id="8" name="Shape 5"/>
          <p:cNvSpPr/>
          <p:nvPr>
            <p:custDataLst>
              <p:tags r:id="rId3"/>
            </p:custDataLst>
          </p:nvPr>
        </p:nvSpPr>
        <p:spPr>
          <a:xfrm>
            <a:off x="4067175" y="3574415"/>
            <a:ext cx="7560310" cy="0"/>
          </a:xfrm>
          <a:prstGeom prst="line">
            <a:avLst/>
          </a:prstGeom>
          <a:noFill/>
          <a:ln w="12700">
            <a:solidFill>
              <a:srgbClr val="3A4F4B"/>
            </a:solidFill>
            <a:prstDash val="dash"/>
            <a:headEnd type="none"/>
            <a:tailEnd type="none"/>
          </a:ln>
        </p:spPr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 rot="5400000">
            <a:off x="467360" y="410210"/>
            <a:ext cx="330200" cy="330200"/>
          </a:xfrm>
          <a:prstGeom prst="triangle">
            <a:avLst>
              <a:gd name="adj" fmla="val 50000"/>
            </a:avLst>
          </a:prstGeom>
          <a:solidFill>
            <a:srgbClr val="3A4F4B"/>
          </a:solidFill>
        </p:spPr>
      </p:sp>
      <p:sp>
        <p:nvSpPr>
          <p:cNvPr id="3" name="Shape 1"/>
          <p:cNvSpPr/>
          <p:nvPr/>
        </p:nvSpPr>
        <p:spPr>
          <a:xfrm rot="5400000">
            <a:off x="594360" y="537210"/>
            <a:ext cx="330200" cy="330200"/>
          </a:xfrm>
          <a:prstGeom prst="triangle">
            <a:avLst>
              <a:gd name="adj" fmla="val 50000"/>
            </a:avLst>
          </a:prstGeom>
          <a:solidFill>
            <a:srgbClr val="8BBD1F"/>
          </a:solidFill>
        </p:spPr>
      </p:sp>
      <p:sp>
        <p:nvSpPr>
          <p:cNvPr id="4" name="Text 2"/>
          <p:cNvSpPr/>
          <p:nvPr/>
        </p:nvSpPr>
        <p:spPr>
          <a:xfrm>
            <a:off x="1090930" y="408940"/>
            <a:ext cx="10782935" cy="52197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28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施行时间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638810" y="6362065"/>
            <a:ext cx="215900" cy="215900"/>
          </a:xfrm>
          <a:prstGeom prst="roundRect">
            <a:avLst>
              <a:gd name="adj" fmla="val 50000"/>
            </a:avLst>
          </a:prstGeom>
          <a:solidFill>
            <a:srgbClr val="8BBD1F"/>
          </a:solidFill>
        </p:spPr>
      </p:sp>
      <p:sp>
        <p:nvSpPr>
          <p:cNvPr id="6" name="Shape 4"/>
          <p:cNvSpPr/>
          <p:nvPr/>
        </p:nvSpPr>
        <p:spPr>
          <a:xfrm>
            <a:off x="765810" y="6362065"/>
            <a:ext cx="215900" cy="215900"/>
          </a:xfrm>
          <a:prstGeom prst="roundRect">
            <a:avLst>
              <a:gd name="adj" fmla="val 50000"/>
            </a:avLst>
          </a:prstGeom>
          <a:solidFill>
            <a:srgbClr val="000000">
              <a:alpha val="0"/>
            </a:srgbClr>
          </a:solidFill>
          <a:ln w="19050">
            <a:solidFill>
              <a:srgbClr val="8BBD1F"/>
            </a:solidFill>
            <a:prstDash val="solid"/>
          </a:ln>
        </p:spPr>
      </p:sp>
      <p:pic>
        <p:nvPicPr>
          <p:cNvPr id="7" name="Image 0" descr="https://kimi-img.moonshot.cn/pub/slides/slides_tmpl/image/25-09-04-16:16:07-d2sklhu1bb2p4onbqf10.png"/>
          <p:cNvPicPr>
            <a:picLocks noChangeAspect="1"/>
          </p:cNvPicPr>
          <p:nvPr/>
        </p:nvPicPr>
        <p:blipFill>
          <a:blip r:embed="rId1"/>
          <a:srcRect l="7" r="7"/>
          <a:stretch>
            <a:fillRect/>
          </a:stretch>
        </p:blipFill>
        <p:spPr>
          <a:xfrm>
            <a:off x="6257925" y="1489075"/>
            <a:ext cx="4808855" cy="4251960"/>
          </a:xfrm>
          <a:prstGeom prst="rect">
            <a:avLst/>
          </a:prstGeom>
        </p:spPr>
      </p:pic>
      <p:sp>
        <p:nvSpPr>
          <p:cNvPr id="8" name="Shape 5"/>
          <p:cNvSpPr/>
          <p:nvPr/>
        </p:nvSpPr>
        <p:spPr>
          <a:xfrm>
            <a:off x="1206500" y="1489075"/>
            <a:ext cx="4816475" cy="701040"/>
          </a:xfrm>
          <a:prstGeom prst="roundRect">
            <a:avLst>
              <a:gd name="adj" fmla="val 0"/>
            </a:avLst>
          </a:prstGeom>
          <a:solidFill>
            <a:srgbClr val="3A4F4B"/>
          </a:solidFill>
        </p:spPr>
      </p:sp>
      <p:sp>
        <p:nvSpPr>
          <p:cNvPr id="9" name="Shape 6"/>
          <p:cNvSpPr/>
          <p:nvPr/>
        </p:nvSpPr>
        <p:spPr>
          <a:xfrm>
            <a:off x="1206500" y="2449195"/>
            <a:ext cx="4816475" cy="3291840"/>
          </a:xfrm>
          <a:prstGeom prst="roundRect">
            <a:avLst>
              <a:gd name="adj" fmla="val 0"/>
            </a:avLst>
          </a:prstGeom>
          <a:solidFill>
            <a:srgbClr val="000000">
              <a:alpha val="0"/>
            </a:srgbClr>
          </a:solidFill>
          <a:ln w="19050">
            <a:solidFill>
              <a:srgbClr val="3A4F4B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1307753" y="1602105"/>
            <a:ext cx="4613970" cy="4603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4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施行与解释</a:t>
            </a:r>
            <a:endParaRPr lang="en-US" sz="1600" dirty="0"/>
          </a:p>
        </p:txBody>
      </p:sp>
      <p:sp>
        <p:nvSpPr>
          <p:cNvPr id="11" name="Text 8"/>
          <p:cNvSpPr/>
          <p:nvPr/>
        </p:nvSpPr>
        <p:spPr>
          <a:xfrm>
            <a:off x="1453515" y="2621280"/>
            <a:ext cx="4322445" cy="2009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>
                <a:solidFill>
                  <a:srgbClr val="2B2F36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《阳泉市环境应急专家管理</a:t>
            </a:r>
            <a:r>
              <a:rPr lang="zh-CN" altLang="en-US" sz="2400" dirty="0">
                <a:solidFill>
                  <a:srgbClr val="2B2F36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规范</a:t>
            </a:r>
            <a:r>
              <a:rPr lang="en-US" sz="2400" dirty="0">
                <a:solidFill>
                  <a:srgbClr val="2B2F36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》自发布之日起施行，由阳泉市生态环境局负责解释，确保政策的正确理解和有效执行。</a:t>
            </a:r>
            <a:endParaRPr lang="en-US" sz="2400" dirty="0"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310005" y="909955"/>
            <a:ext cx="9890125" cy="5229225"/>
          </a:xfrm>
          <a:prstGeom prst="roundRect">
            <a:avLst>
              <a:gd name="adj" fmla="val 1226"/>
            </a:avLst>
          </a:prstGeom>
          <a:solidFill>
            <a:srgbClr val="000000">
              <a:alpha val="0"/>
            </a:srgbClr>
          </a:solidFill>
          <a:ln w="19050">
            <a:solidFill>
              <a:srgbClr val="3A4F4B"/>
            </a:solidFill>
            <a:prstDash val="solid"/>
          </a:ln>
        </p:spPr>
      </p:sp>
      <p:pic>
        <p:nvPicPr>
          <p:cNvPr id="3" name="Image 0" descr="https://kimi-img.moonshot.cn/pub/slides/slides_tmpl/image/25-09-04-16:16:05-d2sklhe1bb2p4onbqetg.png"/>
          <p:cNvPicPr>
            <a:picLocks noChangeAspect="1"/>
          </p:cNvPicPr>
          <p:nvPr/>
        </p:nvPicPr>
        <p:blipFill>
          <a:blip r:embed="rId1"/>
          <a:srcRect l="96" r="96"/>
          <a:stretch>
            <a:fillRect/>
          </a:stretch>
        </p:blipFill>
        <p:spPr>
          <a:xfrm>
            <a:off x="862965" y="909955"/>
            <a:ext cx="3291840" cy="5229225"/>
          </a:xfrm>
          <a:prstGeom prst="round2DiagRect">
            <a:avLst>
              <a:gd name="adj1" fmla="val 16667"/>
              <a:gd name="adj2" fmla="val 0"/>
            </a:avLst>
          </a:prstGeom>
        </p:spPr>
      </p:pic>
      <p:sp>
        <p:nvSpPr>
          <p:cNvPr id="4" name="Shape 1"/>
          <p:cNvSpPr/>
          <p:nvPr/>
        </p:nvSpPr>
        <p:spPr>
          <a:xfrm>
            <a:off x="862965" y="909955"/>
            <a:ext cx="3290400" cy="52308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3A4F4B">
              <a:alpha val="60000"/>
            </a:srgbClr>
          </a:solidFill>
        </p:spPr>
      </p:sp>
      <p:sp>
        <p:nvSpPr>
          <p:cNvPr id="5" name="Shape 2"/>
          <p:cNvSpPr/>
          <p:nvPr/>
        </p:nvSpPr>
        <p:spPr>
          <a:xfrm>
            <a:off x="5788660" y="1445895"/>
            <a:ext cx="0" cy="521970"/>
          </a:xfrm>
          <a:prstGeom prst="line">
            <a:avLst/>
          </a:prstGeom>
          <a:noFill/>
          <a:ln w="25400">
            <a:solidFill>
              <a:srgbClr val="3A4F4B"/>
            </a:solidFill>
            <a:prstDash val="solid"/>
            <a:headEnd type="none"/>
            <a:tailEnd type="none"/>
          </a:ln>
        </p:spPr>
      </p:sp>
      <p:sp>
        <p:nvSpPr>
          <p:cNvPr id="6" name="Shape 3"/>
          <p:cNvSpPr/>
          <p:nvPr/>
        </p:nvSpPr>
        <p:spPr>
          <a:xfrm>
            <a:off x="5788660" y="2384425"/>
            <a:ext cx="0" cy="521970"/>
          </a:xfrm>
          <a:prstGeom prst="line">
            <a:avLst/>
          </a:prstGeom>
          <a:noFill/>
          <a:ln w="25400">
            <a:solidFill>
              <a:srgbClr val="3A4F4B"/>
            </a:solidFill>
            <a:prstDash val="solid"/>
            <a:headEnd type="none"/>
            <a:tailEnd type="none"/>
          </a:ln>
        </p:spPr>
      </p:sp>
      <p:sp>
        <p:nvSpPr>
          <p:cNvPr id="7" name="Shape 4"/>
          <p:cNvSpPr/>
          <p:nvPr/>
        </p:nvSpPr>
        <p:spPr>
          <a:xfrm>
            <a:off x="5788660" y="3322955"/>
            <a:ext cx="0" cy="521970"/>
          </a:xfrm>
          <a:prstGeom prst="line">
            <a:avLst/>
          </a:prstGeom>
          <a:noFill/>
          <a:ln w="25400">
            <a:solidFill>
              <a:srgbClr val="3A4F4B"/>
            </a:solidFill>
            <a:prstDash val="solid"/>
            <a:headEnd type="none"/>
            <a:tailEnd type="none"/>
          </a:ln>
        </p:spPr>
      </p:sp>
      <p:sp>
        <p:nvSpPr>
          <p:cNvPr id="8" name="Shape 5"/>
          <p:cNvSpPr/>
          <p:nvPr/>
        </p:nvSpPr>
        <p:spPr>
          <a:xfrm>
            <a:off x="5788660" y="4261485"/>
            <a:ext cx="0" cy="521970"/>
          </a:xfrm>
          <a:prstGeom prst="line">
            <a:avLst/>
          </a:prstGeom>
          <a:noFill/>
          <a:ln w="25400">
            <a:solidFill>
              <a:srgbClr val="3A4F4B"/>
            </a:solidFill>
            <a:prstDash val="solid"/>
            <a:headEnd type="none"/>
            <a:tailEnd type="none"/>
          </a:ln>
        </p:spPr>
      </p:sp>
      <p:sp>
        <p:nvSpPr>
          <p:cNvPr id="9" name="Shape 6"/>
          <p:cNvSpPr/>
          <p:nvPr/>
        </p:nvSpPr>
        <p:spPr>
          <a:xfrm>
            <a:off x="5788660" y="5200015"/>
            <a:ext cx="0" cy="521970"/>
          </a:xfrm>
          <a:prstGeom prst="line">
            <a:avLst/>
          </a:prstGeom>
          <a:noFill/>
          <a:ln w="25400">
            <a:solidFill>
              <a:srgbClr val="3A4F4B"/>
            </a:solidFill>
            <a:prstDash val="solid"/>
            <a:headEnd type="none"/>
            <a:tailEnd type="none"/>
          </a:ln>
        </p:spPr>
      </p:sp>
      <p:sp>
        <p:nvSpPr>
          <p:cNvPr id="10" name="Text 7"/>
          <p:cNvSpPr/>
          <p:nvPr/>
        </p:nvSpPr>
        <p:spPr>
          <a:xfrm>
            <a:off x="2017395" y="1728470"/>
            <a:ext cx="981710" cy="3409950"/>
          </a:xfrm>
          <a:prstGeom prst="rect">
            <a:avLst/>
          </a:prstGeom>
          <a:noFill/>
        </p:spPr>
        <p:txBody>
          <a:bodyPr wrap="square" lIns="91440" tIns="45720" rIns="91440" bIns="45720" rtlCol="0" anchor="ctr"/>
          <a:lstStyle/>
          <a:p>
            <a:pPr>
              <a:lnSpc>
                <a:spcPct val="100000"/>
              </a:lnSpc>
            </a:pPr>
            <a:r>
              <a:rPr lang="en-US" sz="72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目录</a:t>
            </a:r>
            <a:endParaRPr lang="en-US" sz="1600" dirty="0"/>
          </a:p>
        </p:txBody>
      </p:sp>
      <p:pic>
        <p:nvPicPr>
          <p:cNvPr id="11" name="Image 1" descr="https://kimi-img.moonshot.cn/pub/slides/slides_tmpl/image/25-09-04-16:16:05-d2sklhe1bb2p4onbqes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5276215"/>
            <a:ext cx="4968240" cy="518160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4815205" y="1384300"/>
            <a:ext cx="868680" cy="5835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2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01</a:t>
            </a:r>
            <a:endParaRPr lang="en-US" sz="1600" dirty="0"/>
          </a:p>
        </p:txBody>
      </p:sp>
      <p:sp>
        <p:nvSpPr>
          <p:cNvPr id="13" name="Text 9"/>
          <p:cNvSpPr/>
          <p:nvPr/>
        </p:nvSpPr>
        <p:spPr>
          <a:xfrm>
            <a:off x="5974715" y="1445895"/>
            <a:ext cx="5280025" cy="4603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2400" dirty="0">
                <a:solidFill>
                  <a:srgbClr val="40404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制定背景与目的</a:t>
            </a:r>
            <a:endParaRPr lang="en-US" sz="1600" dirty="0"/>
          </a:p>
        </p:txBody>
      </p:sp>
      <p:sp>
        <p:nvSpPr>
          <p:cNvPr id="14" name="Text 10"/>
          <p:cNvSpPr/>
          <p:nvPr/>
        </p:nvSpPr>
        <p:spPr>
          <a:xfrm>
            <a:off x="4815205" y="2322830"/>
            <a:ext cx="868680" cy="5835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2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02</a:t>
            </a:r>
            <a:endParaRPr lang="en-US" sz="1600" dirty="0"/>
          </a:p>
        </p:txBody>
      </p:sp>
      <p:sp>
        <p:nvSpPr>
          <p:cNvPr id="15" name="Text 11"/>
          <p:cNvSpPr/>
          <p:nvPr/>
        </p:nvSpPr>
        <p:spPr>
          <a:xfrm>
            <a:off x="5974715" y="2384425"/>
            <a:ext cx="5280025" cy="4603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2400" dirty="0">
                <a:solidFill>
                  <a:srgbClr val="40404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专家构成与遴选</a:t>
            </a:r>
            <a:endParaRPr lang="en-US" sz="1600" dirty="0"/>
          </a:p>
        </p:txBody>
      </p:sp>
      <p:sp>
        <p:nvSpPr>
          <p:cNvPr id="16" name="Text 12"/>
          <p:cNvSpPr/>
          <p:nvPr/>
        </p:nvSpPr>
        <p:spPr>
          <a:xfrm>
            <a:off x="4815205" y="3261360"/>
            <a:ext cx="868680" cy="5835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2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03</a:t>
            </a:r>
            <a:endParaRPr lang="en-US" sz="1600" dirty="0"/>
          </a:p>
        </p:txBody>
      </p:sp>
      <p:sp>
        <p:nvSpPr>
          <p:cNvPr id="17" name="Text 13"/>
          <p:cNvSpPr/>
          <p:nvPr/>
        </p:nvSpPr>
        <p:spPr>
          <a:xfrm>
            <a:off x="5974715" y="3322955"/>
            <a:ext cx="5280025" cy="4603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2400" dirty="0">
                <a:solidFill>
                  <a:srgbClr val="40404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职责与使用机制</a:t>
            </a:r>
            <a:endParaRPr lang="en-US" sz="1600" dirty="0"/>
          </a:p>
        </p:txBody>
      </p:sp>
      <p:sp>
        <p:nvSpPr>
          <p:cNvPr id="18" name="Text 14"/>
          <p:cNvSpPr/>
          <p:nvPr/>
        </p:nvSpPr>
        <p:spPr>
          <a:xfrm>
            <a:off x="4815205" y="4199890"/>
            <a:ext cx="868680" cy="5835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2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04</a:t>
            </a:r>
            <a:endParaRPr lang="en-US" sz="1600" dirty="0"/>
          </a:p>
        </p:txBody>
      </p:sp>
      <p:sp>
        <p:nvSpPr>
          <p:cNvPr id="19" name="Text 15"/>
          <p:cNvSpPr/>
          <p:nvPr/>
        </p:nvSpPr>
        <p:spPr>
          <a:xfrm>
            <a:off x="5974715" y="4261485"/>
            <a:ext cx="5280025" cy="4603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2400" dirty="0">
                <a:solidFill>
                  <a:srgbClr val="40404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动态管理与退出</a:t>
            </a:r>
            <a:endParaRPr lang="en-US" sz="1600" dirty="0"/>
          </a:p>
        </p:txBody>
      </p:sp>
      <p:sp>
        <p:nvSpPr>
          <p:cNvPr id="20" name="Text 16"/>
          <p:cNvSpPr/>
          <p:nvPr/>
        </p:nvSpPr>
        <p:spPr>
          <a:xfrm>
            <a:off x="4815205" y="5138420"/>
            <a:ext cx="868680" cy="5835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2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05</a:t>
            </a:r>
            <a:endParaRPr lang="en-US" sz="1600" dirty="0"/>
          </a:p>
        </p:txBody>
      </p:sp>
      <p:sp>
        <p:nvSpPr>
          <p:cNvPr id="21" name="Text 17"/>
          <p:cNvSpPr/>
          <p:nvPr/>
        </p:nvSpPr>
        <p:spPr>
          <a:xfrm>
            <a:off x="5974715" y="5200015"/>
            <a:ext cx="5280025" cy="4603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2400" dirty="0">
                <a:solidFill>
                  <a:srgbClr val="40404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制度创新与实施意义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73100" y="1685290"/>
            <a:ext cx="4088765" cy="31534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99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01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4806315" y="2385695"/>
            <a:ext cx="6424295" cy="175323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54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制定背景与目的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2540" y="4201795"/>
            <a:ext cx="12207240" cy="2011045"/>
          </a:xfrm>
          <a:prstGeom prst="rect">
            <a:avLst/>
          </a:prstGeom>
          <a:solidFill>
            <a:srgbClr val="3A4F4B"/>
          </a:solidFill>
        </p:spPr>
      </p:sp>
      <p:sp>
        <p:nvSpPr>
          <p:cNvPr id="3" name="Shape 1"/>
          <p:cNvSpPr/>
          <p:nvPr/>
        </p:nvSpPr>
        <p:spPr>
          <a:xfrm rot="5400000">
            <a:off x="467360" y="410210"/>
            <a:ext cx="330200" cy="330200"/>
          </a:xfrm>
          <a:prstGeom prst="triangle">
            <a:avLst>
              <a:gd name="adj" fmla="val 50000"/>
            </a:avLst>
          </a:prstGeom>
          <a:solidFill>
            <a:srgbClr val="3A4F4B"/>
          </a:solidFill>
        </p:spPr>
      </p:sp>
      <p:sp>
        <p:nvSpPr>
          <p:cNvPr id="4" name="Shape 2"/>
          <p:cNvSpPr/>
          <p:nvPr/>
        </p:nvSpPr>
        <p:spPr>
          <a:xfrm rot="5400000">
            <a:off x="594360" y="537210"/>
            <a:ext cx="330200" cy="330200"/>
          </a:xfrm>
          <a:prstGeom prst="triangle">
            <a:avLst>
              <a:gd name="adj" fmla="val 50000"/>
            </a:avLst>
          </a:prstGeom>
          <a:solidFill>
            <a:srgbClr val="8BBD1F"/>
          </a:solidFill>
        </p:spPr>
      </p:sp>
      <p:sp>
        <p:nvSpPr>
          <p:cNvPr id="5" name="Text 3"/>
          <p:cNvSpPr/>
          <p:nvPr/>
        </p:nvSpPr>
        <p:spPr>
          <a:xfrm>
            <a:off x="1090930" y="408940"/>
            <a:ext cx="10782935" cy="52197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28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制定背景与目的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638810" y="6362065"/>
            <a:ext cx="215900" cy="215900"/>
          </a:xfrm>
          <a:prstGeom prst="roundRect">
            <a:avLst>
              <a:gd name="adj" fmla="val 50000"/>
            </a:avLst>
          </a:prstGeom>
          <a:solidFill>
            <a:srgbClr val="8BBD1F"/>
          </a:solidFill>
        </p:spPr>
      </p:sp>
      <p:sp>
        <p:nvSpPr>
          <p:cNvPr id="7" name="Shape 5"/>
          <p:cNvSpPr/>
          <p:nvPr/>
        </p:nvSpPr>
        <p:spPr>
          <a:xfrm>
            <a:off x="765810" y="6362065"/>
            <a:ext cx="215900" cy="215900"/>
          </a:xfrm>
          <a:prstGeom prst="roundRect">
            <a:avLst>
              <a:gd name="adj" fmla="val 50000"/>
            </a:avLst>
          </a:prstGeom>
          <a:solidFill>
            <a:srgbClr val="000000">
              <a:alpha val="0"/>
            </a:srgbClr>
          </a:solidFill>
          <a:ln w="19050">
            <a:solidFill>
              <a:srgbClr val="8BBD1F"/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960120" y="1336675"/>
            <a:ext cx="4510405" cy="2757805"/>
          </a:xfrm>
          <a:prstGeom prst="rect">
            <a:avLst/>
          </a:prstGeom>
          <a:solidFill>
            <a:srgbClr val="000000">
              <a:alpha val="0"/>
            </a:srgbClr>
          </a:solidFill>
          <a:ln w="19050">
            <a:solidFill>
              <a:srgbClr val="3A4F4B"/>
            </a:solidFill>
            <a:prstDash val="solid"/>
          </a:ln>
        </p:spPr>
      </p:sp>
      <p:pic>
        <p:nvPicPr>
          <p:cNvPr id="9" name="Image 0" descr="https://kimi-img.moonshot.cn/pub/slides/slides_tmpl/image/25-09-04-16:16:08-d2skli61bb2p4onbqf1g.jpg"/>
          <p:cNvPicPr>
            <a:picLocks noChangeAspect="1"/>
          </p:cNvPicPr>
          <p:nvPr/>
        </p:nvPicPr>
        <p:blipFill>
          <a:blip r:embed="rId1"/>
          <a:srcRect t="57" b="57"/>
          <a:stretch>
            <a:fillRect/>
          </a:stretch>
        </p:blipFill>
        <p:spPr>
          <a:xfrm>
            <a:off x="5579745" y="1336675"/>
            <a:ext cx="5806440" cy="2758440"/>
          </a:xfrm>
          <a:prstGeom prst="rect">
            <a:avLst/>
          </a:prstGeom>
        </p:spPr>
      </p:pic>
      <p:sp>
        <p:nvSpPr>
          <p:cNvPr id="10" name="Text 7"/>
          <p:cNvSpPr/>
          <p:nvPr/>
        </p:nvSpPr>
        <p:spPr>
          <a:xfrm>
            <a:off x="1141188" y="1680845"/>
            <a:ext cx="4183200" cy="36830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1800" b="1" dirty="0">
                <a:solidFill>
                  <a:srgbClr val="3A4F4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背景</a:t>
            </a:r>
            <a:endParaRPr lang="en-US" sz="1600" dirty="0"/>
          </a:p>
        </p:txBody>
      </p:sp>
      <p:sp>
        <p:nvSpPr>
          <p:cNvPr id="11" name="Text 8"/>
          <p:cNvSpPr/>
          <p:nvPr/>
        </p:nvSpPr>
        <p:spPr>
          <a:xfrm>
            <a:off x="1147445" y="2179320"/>
            <a:ext cx="4184015" cy="13709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dirty="0"/>
              <a:t>随着环境风险防范和应急管理要求的不断提高，环境应急专家在突发环境事件处置、风险评估、预案评审、技术咨询等方面发挥着不可替代的作用。</a:t>
            </a:r>
            <a:endParaRPr lang="zh-CN" altLang="en-US" sz="1600" dirty="0"/>
          </a:p>
        </p:txBody>
      </p:sp>
      <p:sp>
        <p:nvSpPr>
          <p:cNvPr id="12" name="Text 9"/>
          <p:cNvSpPr/>
          <p:nvPr/>
        </p:nvSpPr>
        <p:spPr>
          <a:xfrm>
            <a:off x="995045" y="4332605"/>
            <a:ext cx="4832350" cy="4603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24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目的</a:t>
            </a:r>
            <a:endParaRPr lang="en-US" sz="1600" dirty="0"/>
          </a:p>
        </p:txBody>
      </p:sp>
      <p:sp>
        <p:nvSpPr>
          <p:cNvPr id="13" name="Text 10"/>
          <p:cNvSpPr/>
          <p:nvPr/>
        </p:nvSpPr>
        <p:spPr>
          <a:xfrm>
            <a:off x="995045" y="4815840"/>
            <a:ext cx="10386060" cy="89154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为充分发挥专家在环境应急工作中的作用，规范专家的遴选、使用与管理流程，提升环境应急工作的科学化、专业化水平，阳泉市生态环境局制定了《阳泉市环境应急专家管理</a:t>
            </a:r>
            <a:r>
              <a:rPr lang="zh-CN" altLang="en-US" sz="2000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规范</a:t>
            </a:r>
            <a:r>
              <a:rPr lang="en-US" sz="2000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》。</a:t>
            </a:r>
            <a:endParaRPr lang="en-US" sz="2000" dirty="0"/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73100" y="1685290"/>
            <a:ext cx="4088765" cy="31534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99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02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4806315" y="2385695"/>
            <a:ext cx="6424295" cy="175323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54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专家构成与遴选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 flipH="1">
            <a:off x="0" y="1464310"/>
            <a:ext cx="12192635" cy="1657985"/>
          </a:xfrm>
          <a:prstGeom prst="rect">
            <a:avLst/>
          </a:prstGeom>
          <a:solidFill>
            <a:srgbClr val="3A4F4B"/>
          </a:solidFill>
        </p:spPr>
      </p:sp>
      <p:sp>
        <p:nvSpPr>
          <p:cNvPr id="3" name="Shape 1"/>
          <p:cNvSpPr/>
          <p:nvPr/>
        </p:nvSpPr>
        <p:spPr>
          <a:xfrm rot="5400000">
            <a:off x="467360" y="410210"/>
            <a:ext cx="330200" cy="330200"/>
          </a:xfrm>
          <a:prstGeom prst="triangle">
            <a:avLst>
              <a:gd name="adj" fmla="val 50000"/>
            </a:avLst>
          </a:prstGeom>
          <a:solidFill>
            <a:srgbClr val="3A4F4B"/>
          </a:solidFill>
        </p:spPr>
      </p:sp>
      <p:sp>
        <p:nvSpPr>
          <p:cNvPr id="4" name="Shape 2"/>
          <p:cNvSpPr/>
          <p:nvPr/>
        </p:nvSpPr>
        <p:spPr>
          <a:xfrm rot="5400000">
            <a:off x="594360" y="537210"/>
            <a:ext cx="330200" cy="330200"/>
          </a:xfrm>
          <a:prstGeom prst="triangle">
            <a:avLst>
              <a:gd name="adj" fmla="val 50000"/>
            </a:avLst>
          </a:prstGeom>
          <a:solidFill>
            <a:srgbClr val="8BBD1F"/>
          </a:solidFill>
        </p:spPr>
      </p:sp>
      <p:sp>
        <p:nvSpPr>
          <p:cNvPr id="5" name="Text 3"/>
          <p:cNvSpPr/>
          <p:nvPr/>
        </p:nvSpPr>
        <p:spPr>
          <a:xfrm>
            <a:off x="1129665" y="410210"/>
            <a:ext cx="10782935" cy="52197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28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专家构成与条件</a:t>
            </a:r>
            <a:endParaRPr lang="en-US" sz="1600" dirty="0"/>
          </a:p>
        </p:txBody>
      </p:sp>
      <p:pic>
        <p:nvPicPr>
          <p:cNvPr id="6" name="Image 0" descr="https://kimi-img.moonshot.cn/pub/slides/slides_tmpl/image/25-09-04-16:16:15-d2sklju1bb2p4onbqfdg.jpg"/>
          <p:cNvPicPr>
            <a:picLocks noChangeAspect="1"/>
          </p:cNvPicPr>
          <p:nvPr/>
        </p:nvPicPr>
        <p:blipFill>
          <a:blip r:embed="rId1"/>
          <a:srcRect l="14" r="14"/>
          <a:stretch>
            <a:fillRect/>
          </a:stretch>
        </p:blipFill>
        <p:spPr>
          <a:xfrm>
            <a:off x="9852660" y="0"/>
            <a:ext cx="2339975" cy="6857365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589280" y="1581785"/>
            <a:ext cx="4879340" cy="460375"/>
          </a:xfrm>
          <a:prstGeom prst="rect">
            <a:avLst/>
          </a:prstGeom>
          <a:solidFill>
            <a:srgbClr val="3A4F4B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专业领域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589280" y="1957705"/>
            <a:ext cx="8907780" cy="1060450"/>
          </a:xfrm>
          <a:prstGeom prst="rect">
            <a:avLst/>
          </a:prstGeom>
          <a:noFill/>
        </p:spPr>
        <p:txBody>
          <a:bodyPr wrap="square" lIns="91440" tIns="45720" rIns="91440" bIns="45720" rtlCol="0" anchor="t"/>
          <a:lstStyle/>
          <a:p>
            <a:pPr algn="just">
              <a:lnSpc>
                <a:spcPct val="130000"/>
              </a:lnSpc>
            </a:pPr>
            <a:r>
              <a:rPr lang="en-US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涵盖环境工程、</a:t>
            </a:r>
            <a:r>
              <a:rPr lang="zh-CN" altLang="en-US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环境</a:t>
            </a:r>
            <a:r>
              <a:rPr lang="en-US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监测、应急管理、化学、水利等多个与环境应急密切相关的专业领域，以满足不同类型环境突发事件的应对需求。</a:t>
            </a:r>
            <a:endParaRPr lang="en-US" dirty="0"/>
          </a:p>
        </p:txBody>
      </p:sp>
      <p:sp>
        <p:nvSpPr>
          <p:cNvPr id="9" name="Text 6"/>
          <p:cNvSpPr/>
          <p:nvPr/>
        </p:nvSpPr>
        <p:spPr>
          <a:xfrm>
            <a:off x="614045" y="3308985"/>
            <a:ext cx="2542540" cy="398780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20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基本条件一</a:t>
            </a:r>
            <a:endParaRPr lang="en-US" sz="2000" b="1" dirty="0">
              <a:solidFill>
                <a:srgbClr val="000000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614045" y="3924935"/>
            <a:ext cx="2542540" cy="15297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dirty="0">
                <a:solidFill>
                  <a:srgbClr val="2B2F36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需具备高级职称或10年以上相关工作经验，确保专家具有扎实的专业知识和丰富的实践经验。</a:t>
            </a:r>
            <a:endParaRPr lang="en-US" dirty="0"/>
          </a:p>
        </p:txBody>
      </p:sp>
      <p:sp>
        <p:nvSpPr>
          <p:cNvPr id="11" name="Text 8"/>
          <p:cNvSpPr/>
          <p:nvPr/>
        </p:nvSpPr>
        <p:spPr>
          <a:xfrm>
            <a:off x="3814445" y="3308985"/>
            <a:ext cx="2542540" cy="398780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20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基本条件二</a:t>
            </a:r>
            <a:endParaRPr lang="en-US" sz="2000" b="1" dirty="0">
              <a:solidFill>
                <a:srgbClr val="000000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3814445" y="3924935"/>
            <a:ext cx="2542540" cy="15297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dirty="0">
                <a:solidFill>
                  <a:srgbClr val="2B2F36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熟悉相关法律法规，身体健康，能够胜任应急处置等现场工作，年龄一般不超过65周岁。</a:t>
            </a:r>
            <a:endParaRPr lang="en-US" dirty="0"/>
          </a:p>
        </p:txBody>
      </p:sp>
      <p:sp>
        <p:nvSpPr>
          <p:cNvPr id="13" name="Text 10"/>
          <p:cNvSpPr/>
          <p:nvPr/>
        </p:nvSpPr>
        <p:spPr>
          <a:xfrm>
            <a:off x="7014845" y="3308985"/>
            <a:ext cx="2542540" cy="398780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20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基本条件三</a:t>
            </a:r>
            <a:endParaRPr lang="en-US" sz="2000" b="1" dirty="0">
              <a:solidFill>
                <a:srgbClr val="000000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7014845" y="3924935"/>
            <a:ext cx="2542540" cy="15297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dirty="0">
                <a:solidFill>
                  <a:srgbClr val="2B2F36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无不良职业记录，保证专家在职业操守和专业行为方面具有良好的声誉。</a:t>
            </a: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5899785"/>
            <a:ext cx="12190095" cy="958215"/>
          </a:xfrm>
          <a:prstGeom prst="rect">
            <a:avLst/>
          </a:prstGeom>
          <a:solidFill>
            <a:srgbClr val="2B3B38"/>
          </a:solidFill>
        </p:spPr>
      </p:sp>
      <p:sp>
        <p:nvSpPr>
          <p:cNvPr id="3" name="Shape 1"/>
          <p:cNvSpPr/>
          <p:nvPr/>
        </p:nvSpPr>
        <p:spPr>
          <a:xfrm>
            <a:off x="4956175" y="2925445"/>
            <a:ext cx="6500495" cy="1539875"/>
          </a:xfrm>
          <a:prstGeom prst="roundRect">
            <a:avLst>
              <a:gd name="adj" fmla="val 11000"/>
            </a:avLst>
          </a:prstGeom>
          <a:solidFill>
            <a:srgbClr val="079F92"/>
          </a:solidFill>
          <a:ln w="19050">
            <a:solidFill>
              <a:srgbClr val="A0D1FA">
                <a:alpha val="43137"/>
              </a:srgbClr>
            </a:solidFill>
            <a:prstDash val="solid"/>
          </a:ln>
          <a:effectLst>
            <a:outerShdw blurRad="254000" dist="134704" dir="2700000" algn="bl" rotWithShape="0">
              <a:srgbClr val="1E69D5">
                <a:alpha val="10196"/>
              </a:srgbClr>
            </a:outerShdw>
          </a:effectLst>
        </p:spPr>
      </p:sp>
      <p:sp>
        <p:nvSpPr>
          <p:cNvPr id="4" name="Shape 2"/>
          <p:cNvSpPr/>
          <p:nvPr/>
        </p:nvSpPr>
        <p:spPr>
          <a:xfrm>
            <a:off x="4956175" y="1461770"/>
            <a:ext cx="6500495" cy="1339215"/>
          </a:xfrm>
          <a:prstGeom prst="roundRect">
            <a:avLst>
              <a:gd name="adj" fmla="val 8155"/>
            </a:avLst>
          </a:prstGeom>
          <a:solidFill>
            <a:srgbClr val="FFFFFF"/>
          </a:solidFill>
          <a:ln w="19050">
            <a:solidFill>
              <a:srgbClr val="A0D1FA">
                <a:alpha val="43137"/>
              </a:srgbClr>
            </a:solidFill>
            <a:prstDash val="solid"/>
          </a:ln>
          <a:effectLst>
            <a:outerShdw blurRad="254000" dist="134704" dir="2700000" algn="bl" rotWithShape="0">
              <a:srgbClr val="1E69D5">
                <a:alpha val="10196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735965" y="1255395"/>
            <a:ext cx="10720070" cy="1545590"/>
          </a:xfrm>
          <a:prstGeom prst="roundRect">
            <a:avLst>
              <a:gd name="adj" fmla="val 8155"/>
            </a:avLst>
          </a:prstGeom>
          <a:solidFill>
            <a:srgbClr val="FFFFFF"/>
          </a:solidFill>
          <a:ln w="19050">
            <a:solidFill>
              <a:srgbClr val="EAF7CD">
                <a:alpha val="67059"/>
              </a:srgbClr>
            </a:solidFill>
            <a:prstDash val="solid"/>
          </a:ln>
          <a:effectLst>
            <a:outerShdw blurRad="254000" dist="134704" dir="2700000" algn="bl" rotWithShape="0">
              <a:srgbClr val="3A4F4B">
                <a:alpha val="10196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735965" y="2931160"/>
            <a:ext cx="10720705" cy="1545590"/>
          </a:xfrm>
          <a:prstGeom prst="roundRect">
            <a:avLst>
              <a:gd name="adj" fmla="val 11000"/>
            </a:avLst>
          </a:prstGeom>
          <a:solidFill>
            <a:srgbClr val="2B3B38"/>
          </a:solidFill>
          <a:ln w="19050">
            <a:solidFill>
              <a:srgbClr val="EAF7CD">
                <a:alpha val="43137"/>
              </a:srgbClr>
            </a:solidFill>
            <a:prstDash val="solid"/>
          </a:ln>
          <a:effectLst>
            <a:outerShdw blurRad="254000" dist="134704" dir="2700000" algn="bl" rotWithShape="0">
              <a:srgbClr val="3A4F4B">
                <a:alpha val="10196"/>
              </a:srgbClr>
            </a:outerShdw>
          </a:effectLst>
        </p:spPr>
      </p:sp>
      <p:sp>
        <p:nvSpPr>
          <p:cNvPr id="7" name="Shape 5"/>
          <p:cNvSpPr/>
          <p:nvPr/>
        </p:nvSpPr>
        <p:spPr>
          <a:xfrm>
            <a:off x="736600" y="4594860"/>
            <a:ext cx="10720070" cy="1590675"/>
          </a:xfrm>
          <a:prstGeom prst="roundRect">
            <a:avLst>
              <a:gd name="adj" fmla="val 10289"/>
            </a:avLst>
          </a:prstGeom>
          <a:solidFill>
            <a:srgbClr val="FFFFFF"/>
          </a:solidFill>
          <a:ln w="19050">
            <a:solidFill>
              <a:srgbClr val="EAF7CD">
                <a:alpha val="67059"/>
              </a:srgbClr>
            </a:solidFill>
            <a:prstDash val="solid"/>
          </a:ln>
          <a:effectLst>
            <a:outerShdw blurRad="254000" dist="134704" dir="2700000" algn="bl" rotWithShape="0">
              <a:srgbClr val="3A4F4B">
                <a:alpha val="10196"/>
              </a:srgbClr>
            </a:outerShdw>
          </a:effectLst>
        </p:spPr>
      </p:sp>
      <p:sp>
        <p:nvSpPr>
          <p:cNvPr id="8" name="Shape 6"/>
          <p:cNvSpPr/>
          <p:nvPr/>
        </p:nvSpPr>
        <p:spPr>
          <a:xfrm rot="5400000">
            <a:off x="326390" y="291465"/>
            <a:ext cx="330200" cy="330200"/>
          </a:xfrm>
          <a:prstGeom prst="triangle">
            <a:avLst>
              <a:gd name="adj" fmla="val 50000"/>
            </a:avLst>
          </a:prstGeom>
          <a:solidFill>
            <a:srgbClr val="3A4F4B"/>
          </a:solidFill>
        </p:spPr>
      </p:sp>
      <p:sp>
        <p:nvSpPr>
          <p:cNvPr id="9" name="Shape 7"/>
          <p:cNvSpPr/>
          <p:nvPr/>
        </p:nvSpPr>
        <p:spPr>
          <a:xfrm rot="5400000">
            <a:off x="453390" y="418465"/>
            <a:ext cx="330200" cy="330200"/>
          </a:xfrm>
          <a:prstGeom prst="triangle">
            <a:avLst>
              <a:gd name="adj" fmla="val 50000"/>
            </a:avLst>
          </a:prstGeom>
          <a:solidFill>
            <a:srgbClr val="8BBD1F"/>
          </a:solidFill>
        </p:spPr>
      </p:sp>
      <p:sp>
        <p:nvSpPr>
          <p:cNvPr id="10" name="Text 8"/>
          <p:cNvSpPr/>
          <p:nvPr/>
        </p:nvSpPr>
        <p:spPr>
          <a:xfrm>
            <a:off x="1082675" y="291465"/>
            <a:ext cx="10782935" cy="52197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28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专家遴选程序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929005" y="1496695"/>
            <a:ext cx="10249200" cy="4603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流程</a:t>
            </a:r>
            <a:endParaRPr lang="en-US" sz="2400" dirty="0"/>
          </a:p>
        </p:txBody>
      </p:sp>
      <p:sp>
        <p:nvSpPr>
          <p:cNvPr id="12" name="Text 10"/>
          <p:cNvSpPr/>
          <p:nvPr/>
        </p:nvSpPr>
        <p:spPr>
          <a:xfrm>
            <a:off x="929005" y="1983740"/>
            <a:ext cx="10249200" cy="4508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dirty="0">
                <a:solidFill>
                  <a:srgbClr val="2B2F36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遵循公告、申请或推荐、审查、公示、</a:t>
            </a:r>
            <a:r>
              <a:rPr lang="zh-CN" altLang="en-US" dirty="0">
                <a:solidFill>
                  <a:srgbClr val="2B2F36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入库</a:t>
            </a:r>
            <a:r>
              <a:rPr lang="en-US" dirty="0">
                <a:solidFill>
                  <a:srgbClr val="2B2F36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等环节，确保遴选过程公开透明、规范有序。</a:t>
            </a:r>
            <a:endParaRPr lang="en-US" dirty="0"/>
          </a:p>
        </p:txBody>
      </p:sp>
      <p:sp>
        <p:nvSpPr>
          <p:cNvPr id="13" name="Text 11"/>
          <p:cNvSpPr/>
          <p:nvPr/>
        </p:nvSpPr>
        <p:spPr>
          <a:xfrm>
            <a:off x="929005" y="3118485"/>
            <a:ext cx="10249200" cy="4603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任期</a:t>
            </a:r>
            <a:endParaRPr lang="en-US" sz="2400" b="1" dirty="0">
              <a:solidFill>
                <a:srgbClr val="FFFFFF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929005" y="3617595"/>
            <a:ext cx="10249200" cy="4508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专家聘期为3年一届，可连任，既保证了专家队伍的相对稳定，又能根据实际情况进行动态调整。</a:t>
            </a:r>
            <a:endParaRPr lang="en-US" dirty="0"/>
          </a:p>
        </p:txBody>
      </p:sp>
      <p:sp>
        <p:nvSpPr>
          <p:cNvPr id="15" name="Text 13"/>
          <p:cNvSpPr/>
          <p:nvPr/>
        </p:nvSpPr>
        <p:spPr>
          <a:xfrm>
            <a:off x="929005" y="4831080"/>
            <a:ext cx="10249200" cy="4603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原则</a:t>
            </a:r>
            <a:endParaRPr lang="en-US" sz="2400" dirty="0"/>
          </a:p>
        </p:txBody>
      </p:sp>
      <p:sp>
        <p:nvSpPr>
          <p:cNvPr id="16" name="Text 14"/>
          <p:cNvSpPr/>
          <p:nvPr/>
        </p:nvSpPr>
        <p:spPr>
          <a:xfrm>
            <a:off x="929005" y="5386705"/>
            <a:ext cx="10249200" cy="4508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dirty="0">
                <a:solidFill>
                  <a:srgbClr val="2B2F36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秉持公开透明、择优入库的原则，从众多申请者中选拔出最优秀的专家，充实环境应急专家库。</a:t>
            </a: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73100" y="1685290"/>
            <a:ext cx="4088765" cy="31534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99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03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4806315" y="2385695"/>
            <a:ext cx="6424295" cy="175323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54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职责与使用机制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6295390" y="5715"/>
            <a:ext cx="5893435" cy="6870065"/>
          </a:xfrm>
          <a:prstGeom prst="rect">
            <a:avLst/>
          </a:prstGeom>
          <a:solidFill>
            <a:srgbClr val="3A4F4B"/>
          </a:solidFill>
        </p:spPr>
      </p:sp>
      <p:sp>
        <p:nvSpPr>
          <p:cNvPr id="3" name="Shape 1"/>
          <p:cNvSpPr/>
          <p:nvPr/>
        </p:nvSpPr>
        <p:spPr>
          <a:xfrm rot="5400000">
            <a:off x="467360" y="410210"/>
            <a:ext cx="330200" cy="330200"/>
          </a:xfrm>
          <a:prstGeom prst="triangle">
            <a:avLst>
              <a:gd name="adj" fmla="val 50000"/>
            </a:avLst>
          </a:prstGeom>
          <a:solidFill>
            <a:srgbClr val="3A4F4B"/>
          </a:solidFill>
        </p:spPr>
      </p:sp>
      <p:sp>
        <p:nvSpPr>
          <p:cNvPr id="4" name="Shape 2"/>
          <p:cNvSpPr/>
          <p:nvPr/>
        </p:nvSpPr>
        <p:spPr>
          <a:xfrm rot="5400000">
            <a:off x="594360" y="537210"/>
            <a:ext cx="330200" cy="330200"/>
          </a:xfrm>
          <a:prstGeom prst="triangle">
            <a:avLst>
              <a:gd name="adj" fmla="val 50000"/>
            </a:avLst>
          </a:prstGeom>
          <a:solidFill>
            <a:srgbClr val="8BBD1F"/>
          </a:solidFill>
        </p:spPr>
      </p:sp>
      <p:sp>
        <p:nvSpPr>
          <p:cNvPr id="5" name="Text 3"/>
          <p:cNvSpPr/>
          <p:nvPr/>
        </p:nvSpPr>
        <p:spPr>
          <a:xfrm>
            <a:off x="1223645" y="410210"/>
            <a:ext cx="10782935" cy="52197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28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专家职责与任务</a:t>
            </a:r>
            <a:endParaRPr lang="en-US" sz="1600" dirty="0"/>
          </a:p>
        </p:txBody>
      </p:sp>
      <p:pic>
        <p:nvPicPr>
          <p:cNvPr id="6" name="Image 0" descr="https://kimi-img.moonshot.cn/pub/slides/slides_tmpl/image/25-09-04-16:16:15-d2sklju1bb2p4onbqfe0.png"/>
          <p:cNvPicPr>
            <a:picLocks noChangeAspect="1"/>
          </p:cNvPicPr>
          <p:nvPr/>
        </p:nvPicPr>
        <p:blipFill>
          <a:blip r:embed="rId1"/>
          <a:srcRect t="79" b="79"/>
          <a:stretch>
            <a:fillRect/>
          </a:stretch>
        </p:blipFill>
        <p:spPr>
          <a:xfrm>
            <a:off x="868680" y="1263015"/>
            <a:ext cx="5092065" cy="2806065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6600190" y="2602865"/>
            <a:ext cx="5184000" cy="0"/>
          </a:xfrm>
          <a:prstGeom prst="line">
            <a:avLst/>
          </a:prstGeom>
          <a:noFill/>
          <a:ln w="12700">
            <a:solidFill>
              <a:srgbClr val="FFFFFF"/>
            </a:solidFill>
            <a:prstDash val="dash"/>
            <a:headEnd type="none"/>
            <a:tailEnd type="none"/>
          </a:ln>
        </p:spPr>
      </p:sp>
      <p:sp>
        <p:nvSpPr>
          <p:cNvPr id="8" name="Shape 5"/>
          <p:cNvSpPr/>
          <p:nvPr/>
        </p:nvSpPr>
        <p:spPr>
          <a:xfrm>
            <a:off x="6650990" y="4485005"/>
            <a:ext cx="5184000" cy="0"/>
          </a:xfrm>
          <a:prstGeom prst="line">
            <a:avLst/>
          </a:prstGeom>
          <a:noFill/>
          <a:ln w="12700">
            <a:solidFill>
              <a:srgbClr val="FFFFFF"/>
            </a:solidFill>
            <a:prstDash val="dash"/>
            <a:headEnd type="none"/>
            <a:tailEnd type="none"/>
          </a:ln>
        </p:spPr>
      </p:sp>
      <p:sp>
        <p:nvSpPr>
          <p:cNvPr id="9" name="Text 6"/>
          <p:cNvSpPr/>
          <p:nvPr/>
        </p:nvSpPr>
        <p:spPr>
          <a:xfrm>
            <a:off x="6633845" y="972185"/>
            <a:ext cx="5043170" cy="460375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24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职责一</a:t>
            </a:r>
            <a:endParaRPr lang="en-US" sz="2400" b="1" dirty="0">
              <a:solidFill>
                <a:srgbClr val="FFFFFF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6633845" y="1340485"/>
            <a:ext cx="5111750" cy="8102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参与突发环境事件的应急处置工作，为现场指挥提供专业建议，协助制定科学合理的处置方案。</a:t>
            </a:r>
            <a:endParaRPr lang="en-US" dirty="0"/>
          </a:p>
        </p:txBody>
      </p:sp>
      <p:sp>
        <p:nvSpPr>
          <p:cNvPr id="11" name="Text 8"/>
          <p:cNvSpPr/>
          <p:nvPr/>
        </p:nvSpPr>
        <p:spPr>
          <a:xfrm>
            <a:off x="868680" y="4203700"/>
            <a:ext cx="4944745" cy="460375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24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职责二</a:t>
            </a:r>
            <a:endParaRPr lang="en-US" sz="2400" dirty="0"/>
          </a:p>
        </p:txBody>
      </p:sp>
      <p:sp>
        <p:nvSpPr>
          <p:cNvPr id="12" name="Text 9"/>
          <p:cNvSpPr/>
          <p:nvPr/>
        </p:nvSpPr>
        <p:spPr>
          <a:xfrm>
            <a:off x="868680" y="4635500"/>
            <a:ext cx="5111750" cy="8102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dirty="0">
                <a:solidFill>
                  <a:srgbClr val="2B2F36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对环境应急预案进行评审，从专业角度提出修改意见，提高预案的科学性、实用性和可操作性。</a:t>
            </a:r>
            <a:endParaRPr lang="en-US" dirty="0"/>
          </a:p>
        </p:txBody>
      </p:sp>
      <p:sp>
        <p:nvSpPr>
          <p:cNvPr id="13" name="Text 10"/>
          <p:cNvSpPr/>
          <p:nvPr/>
        </p:nvSpPr>
        <p:spPr>
          <a:xfrm>
            <a:off x="6633845" y="2830195"/>
            <a:ext cx="5161915" cy="460375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24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职责三</a:t>
            </a:r>
            <a:endParaRPr lang="en-US" sz="2400" b="1" dirty="0">
              <a:solidFill>
                <a:srgbClr val="FFFFFF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6633845" y="3240405"/>
            <a:ext cx="5111750" cy="8102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参与应急演练、风险排查等活动，通过模拟演练和实地排查，发现潜在风险，提出防范措施。</a:t>
            </a:r>
            <a:endParaRPr lang="en-US" dirty="0"/>
          </a:p>
        </p:txBody>
      </p:sp>
      <p:sp>
        <p:nvSpPr>
          <p:cNvPr id="15" name="Text 12"/>
          <p:cNvSpPr/>
          <p:nvPr/>
        </p:nvSpPr>
        <p:spPr>
          <a:xfrm>
            <a:off x="6633845" y="4712335"/>
            <a:ext cx="4817745" cy="460375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职责四</a:t>
            </a:r>
            <a:endParaRPr lang="en-US" sz="2400" dirty="0"/>
          </a:p>
        </p:txBody>
      </p:sp>
      <p:sp>
        <p:nvSpPr>
          <p:cNvPr id="16" name="Text 13"/>
          <p:cNvSpPr/>
          <p:nvPr/>
        </p:nvSpPr>
        <p:spPr>
          <a:xfrm>
            <a:off x="6633845" y="5140325"/>
            <a:ext cx="5111750" cy="8102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开展培训与学术交流，提升环境应急人员的专业素质，促进环境应急领域的学术研究和技术进步。</a:t>
            </a:r>
            <a:endParaRPr lang="en-US" dirty="0"/>
          </a:p>
        </p:txBody>
      </p:sp>
    </p:spTree>
  </p:cSld>
  <p:clrMapOvr>
    <a:masterClrMapping/>
  </p:clrMapOvr>
  <p:transition>
    <p:fade/>
  </p:transition>
</p:sld>
</file>

<file path=ppt/tags/tag1.xml><?xml version="1.0" encoding="utf-8"?>
<p:tagLst xmlns:p="http://schemas.openxmlformats.org/presentationml/2006/main">
  <p:tag name="KSO_WM_DIAGRAM_VIRTUALLY_FRAME" val="{&quot;height&quot;:409.35,&quot;left&quot;:221.15,&quot;top&quot;:97.6,&quot;width&quot;:699.95}"/>
</p:tagLst>
</file>

<file path=ppt/tags/tag10.xml><?xml version="1.0" encoding="utf-8"?>
<p:tagLst xmlns:p="http://schemas.openxmlformats.org/presentationml/2006/main">
  <p:tag name="KSO_WM_DIAGRAM_VIRTUALLY_FRAME" val="{&quot;height&quot;:409.35,&quot;left&quot;:221.15,&quot;top&quot;:97.6,&quot;width&quot;:699.95}"/>
</p:tagLst>
</file>

<file path=ppt/tags/tag11.xml><?xml version="1.0" encoding="utf-8"?>
<p:tagLst xmlns:p="http://schemas.openxmlformats.org/presentationml/2006/main">
  <p:tag name="KSO_WM_DIAGRAM_VIRTUALLY_FRAME" val="{&quot;height&quot;:409.35,&quot;left&quot;:221.15,&quot;top&quot;:97.6,&quot;width&quot;:699.95}"/>
</p:tagLst>
</file>

<file path=ppt/tags/tag12.xml><?xml version="1.0" encoding="utf-8"?>
<p:tagLst xmlns:p="http://schemas.openxmlformats.org/presentationml/2006/main">
  <p:tag name="KSO_WM_DIAGRAM_VIRTUALLY_FRAME" val="{&quot;height&quot;:409.35,&quot;left&quot;:221.15,&quot;top&quot;:97.6,&quot;width&quot;:699.95}"/>
</p:tagLst>
</file>

<file path=ppt/tags/tag13.xml><?xml version="1.0" encoding="utf-8"?>
<p:tagLst xmlns:p="http://schemas.openxmlformats.org/presentationml/2006/main">
  <p:tag name="KSO_WM_DIAGRAM_VIRTUALLY_FRAME" val="{&quot;height&quot;:362.4,&quot;left&quot;:298.9,&quot;top&quot;:111.3,&quot;width&quot;:635.2}"/>
</p:tagLst>
</file>

<file path=ppt/tags/tag14.xml><?xml version="1.0" encoding="utf-8"?>
<p:tagLst xmlns:p="http://schemas.openxmlformats.org/presentationml/2006/main">
  <p:tag name="KSO_WM_DIAGRAM_VIRTUALLY_FRAME" val="{&quot;height&quot;:362.4,&quot;left&quot;:298.9,&quot;top&quot;:111.3,&quot;width&quot;:635.2}"/>
</p:tagLst>
</file>

<file path=ppt/tags/tag2.xml><?xml version="1.0" encoding="utf-8"?>
<p:tagLst xmlns:p="http://schemas.openxmlformats.org/presentationml/2006/main">
  <p:tag name="KSO_WM_DIAGRAM_VIRTUALLY_FRAME" val="{&quot;height&quot;:409.35,&quot;left&quot;:221.15,&quot;top&quot;:97.6,&quot;width&quot;:699.95}"/>
</p:tagLst>
</file>

<file path=ppt/tags/tag3.xml><?xml version="1.0" encoding="utf-8"?>
<p:tagLst xmlns:p="http://schemas.openxmlformats.org/presentationml/2006/main">
  <p:tag name="KSO_WM_DIAGRAM_VIRTUALLY_FRAME" val="{&quot;height&quot;:409.35,&quot;left&quot;:221.15,&quot;top&quot;:97.6,&quot;width&quot;:699.95}"/>
</p:tagLst>
</file>

<file path=ppt/tags/tag4.xml><?xml version="1.0" encoding="utf-8"?>
<p:tagLst xmlns:p="http://schemas.openxmlformats.org/presentationml/2006/main">
  <p:tag name="KSO_WM_DIAGRAM_VIRTUALLY_FRAME" val="{&quot;height&quot;:409.35,&quot;left&quot;:221.15,&quot;top&quot;:97.6,&quot;width&quot;:699.95}"/>
</p:tagLst>
</file>

<file path=ppt/tags/tag5.xml><?xml version="1.0" encoding="utf-8"?>
<p:tagLst xmlns:p="http://schemas.openxmlformats.org/presentationml/2006/main">
  <p:tag name="KSO_WM_DIAGRAM_VIRTUALLY_FRAME" val="{&quot;height&quot;:409.35,&quot;left&quot;:221.15,&quot;top&quot;:97.6,&quot;width&quot;:699.95}"/>
</p:tagLst>
</file>

<file path=ppt/tags/tag6.xml><?xml version="1.0" encoding="utf-8"?>
<p:tagLst xmlns:p="http://schemas.openxmlformats.org/presentationml/2006/main">
  <p:tag name="KSO_WM_DIAGRAM_VIRTUALLY_FRAME" val="{&quot;height&quot;:409.35,&quot;left&quot;:221.15,&quot;top&quot;:97.6,&quot;width&quot;:699.95}"/>
</p:tagLst>
</file>

<file path=ppt/tags/tag7.xml><?xml version="1.0" encoding="utf-8"?>
<p:tagLst xmlns:p="http://schemas.openxmlformats.org/presentationml/2006/main">
  <p:tag name="KSO_WM_DIAGRAM_VIRTUALLY_FRAME" val="{&quot;height&quot;:409.35,&quot;left&quot;:221.15,&quot;top&quot;:97.6,&quot;width&quot;:699.95}"/>
</p:tagLst>
</file>

<file path=ppt/tags/tag8.xml><?xml version="1.0" encoding="utf-8"?>
<p:tagLst xmlns:p="http://schemas.openxmlformats.org/presentationml/2006/main">
  <p:tag name="KSO_WM_DIAGRAM_VIRTUALLY_FRAME" val="{&quot;height&quot;:409.35,&quot;left&quot;:221.15,&quot;top&quot;:97.6,&quot;width&quot;:699.95}"/>
</p:tagLst>
</file>

<file path=ppt/tags/tag9.xml><?xml version="1.0" encoding="utf-8"?>
<p:tagLst xmlns:p="http://schemas.openxmlformats.org/presentationml/2006/main">
  <p:tag name="KSO_WM_DIAGRAM_VIRTUALLY_FRAME" val="{&quot;height&quot;:409.35,&quot;left&quot;:221.15,&quot;top&quot;:97.6,&quot;width&quot;:699.95}"/>
</p:tagLst>
</file>

<file path=ppt/theme/theme1.xml><?xml version="1.0" encoding="utf-8"?>
<a:theme xmlns:a="http://schemas.openxmlformats.org/drawingml/2006/main" name="Custom Theme">
  <a:themeElements>
    <a:clrScheme name="Custom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8BBD1F"/>
      </a:accent1>
      <a:accent2>
        <a:srgbClr val="C2E900"/>
      </a:accent2>
      <a:accent3>
        <a:srgbClr val="3A4F4B"/>
      </a:accent3>
      <a:accent4>
        <a:srgbClr val="FFFFFF"/>
      </a:accent4>
      <a:accent5>
        <a:srgbClr val="000000"/>
      </a:accent5>
      <a:accent6>
        <a:srgbClr val="F0DB70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Theme">
  <a:themeElements>
    <a:clrScheme name="Custom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8BBD1F"/>
      </a:accent1>
      <a:accent2>
        <a:srgbClr val="C2E900"/>
      </a:accent2>
      <a:accent3>
        <a:srgbClr val="3A4F4B"/>
      </a:accent3>
      <a:accent4>
        <a:srgbClr val="FFFFFF"/>
      </a:accent4>
      <a:accent5>
        <a:srgbClr val="000000"/>
      </a:accent5>
      <a:accent6>
        <a:srgbClr val="F0DB70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1428</Words>
  <Application>WPS 演示</Application>
  <PresentationFormat>On-screen Show (16:9)</PresentationFormat>
  <Paragraphs>169</Paragraphs>
  <Slides>16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7" baseType="lpstr">
      <vt:lpstr>Arial</vt:lpstr>
      <vt:lpstr>宋体</vt:lpstr>
      <vt:lpstr>Wingdings</vt:lpstr>
      <vt:lpstr>MiSans</vt:lpstr>
      <vt:lpstr>MiSans</vt:lpstr>
      <vt:lpstr>黑体</vt:lpstr>
      <vt:lpstr>Calibri</vt:lpstr>
      <vt:lpstr>等线</vt:lpstr>
      <vt:lpstr>微软雅黑</vt:lpstr>
      <vt:lpstr>Arial Unicode MS</vt:lpstr>
      <vt:lpstr>Custom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Moonshot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阳泉市环境应急专家管理办法深度解读</dc:title>
  <dc:creator>Kimi</dc:creator>
  <dc:subject>阳泉市环境应急专家管理办法深度解读</dc:subject>
  <cp:lastModifiedBy>牛四儿</cp:lastModifiedBy>
  <cp:revision>11</cp:revision>
  <dcterms:created xsi:type="dcterms:W3CDTF">2026-03-18T08:28:00Z</dcterms:created>
  <dcterms:modified xsi:type="dcterms:W3CDTF">2026-03-20T08:45:07Z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IGC">
    <vt:lpwstr>{"Label":"阳泉市环境应急专家管理办法深度解读","ContentProducer":"001191110108MACG2KBH8F10000","ProduceID":"","ReservedCode1":"","ContentPropagator":"001191110108MACG2KBH8F20000","PropagateID":"","ReservedCode2":""}</vt:lpwstr>
  </property>
  <property fmtid="{D5CDD505-2E9C-101B-9397-08002B2CF9AE}" pid="3" name="ICV">
    <vt:lpwstr>123715DECD5B4643989BA8EB8F1981C5_13</vt:lpwstr>
  </property>
  <property fmtid="{D5CDD505-2E9C-101B-9397-08002B2CF9AE}" pid="4" name="KSOProductBuildVer">
    <vt:lpwstr>2052-12.1.0.25225</vt:lpwstr>
  </property>
</Properties>
</file>